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Poppins"/>
      <p:regular r:id="rId20"/>
      <p:bold r:id="rId21"/>
      <p:italic r:id="rId22"/>
      <p:boldItalic r:id="rId23"/>
    </p:embeddedFont>
    <p:embeddedFont>
      <p:font typeface="Yatra One"/>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11" Type="http://schemas.openxmlformats.org/officeDocument/2006/relationships/slide" Target="slides/slide6.xml"/><Relationship Id="rId22" Type="http://schemas.openxmlformats.org/officeDocument/2006/relationships/font" Target="fonts/Poppins-italic.fntdata"/><Relationship Id="rId10" Type="http://schemas.openxmlformats.org/officeDocument/2006/relationships/slide" Target="slides/slide5.xml"/><Relationship Id="rId21" Type="http://schemas.openxmlformats.org/officeDocument/2006/relationships/font" Target="fonts/Poppins-bold.fntdata"/><Relationship Id="rId13" Type="http://schemas.openxmlformats.org/officeDocument/2006/relationships/slide" Target="slides/slide8.xml"/><Relationship Id="rId24" Type="http://schemas.openxmlformats.org/officeDocument/2006/relationships/font" Target="fonts/YatraOne-regular.fntdata"/><Relationship Id="rId12" Type="http://schemas.openxmlformats.org/officeDocument/2006/relationships/slide" Target="slides/slide7.xml"/><Relationship Id="rId23"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22.png"/><Relationship Id="rId6"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34.png"/><Relationship Id="rId5" Type="http://schemas.openxmlformats.org/officeDocument/2006/relationships/image" Target="../media/image26.png"/><Relationship Id="rId6" Type="http://schemas.openxmlformats.org/officeDocument/2006/relationships/image" Target="../media/image32.png"/><Relationship Id="rId7" Type="http://schemas.openxmlformats.org/officeDocument/2006/relationships/image" Target="../media/image28.png"/><Relationship Id="rId8"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1.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19.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8.png"/><Relationship Id="rId8"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85" name="Google Shape;85;p13"/>
          <p:cNvSpPr txBox="1"/>
          <p:nvPr/>
        </p:nvSpPr>
        <p:spPr>
          <a:xfrm>
            <a:off x="3205650" y="2146494"/>
            <a:ext cx="5780700" cy="1828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400" u="none" cap="none" strike="noStrike">
                <a:solidFill>
                  <a:srgbClr val="172554"/>
                </a:solidFill>
                <a:latin typeface="Yatra One"/>
                <a:ea typeface="Yatra One"/>
                <a:cs typeface="Yatra One"/>
                <a:sym typeface="Yatra One"/>
              </a:rPr>
              <a:t>डॉ. भीमराव अंबेडकर</a:t>
            </a:r>
            <a:br>
              <a:rPr b="0" i="0" lang="en-US" sz="1800" u="none" cap="none" strike="noStrike">
                <a:solidFill>
                  <a:schemeClr val="dk1"/>
                </a:solidFill>
                <a:latin typeface="Calibri"/>
                <a:ea typeface="Calibri"/>
                <a:cs typeface="Calibri"/>
                <a:sym typeface="Calibri"/>
              </a:rPr>
            </a:br>
            <a:r>
              <a:rPr b="0" i="0" lang="en-US" sz="5400" u="none" cap="none" strike="noStrike">
                <a:solidFill>
                  <a:srgbClr val="172554"/>
                </a:solidFill>
                <a:latin typeface="Yatra One"/>
                <a:ea typeface="Yatra One"/>
                <a:cs typeface="Yatra One"/>
                <a:sym typeface="Yatra One"/>
              </a:rPr>
              <a:t> के राजनीतिक विचार</a:t>
            </a:r>
            <a:endParaRPr/>
          </a:p>
        </p:txBody>
      </p:sp>
      <p:sp>
        <p:nvSpPr>
          <p:cNvPr id="86" name="Google Shape;86;p13"/>
          <p:cNvSpPr txBox="1"/>
          <p:nvPr/>
        </p:nvSpPr>
        <p:spPr>
          <a:xfrm>
            <a:off x="3343275" y="4346986"/>
            <a:ext cx="5505600" cy="27720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64748B"/>
                </a:solidFill>
                <a:latin typeface="Poppins"/>
                <a:ea typeface="Poppins"/>
                <a:cs typeface="Poppins"/>
                <a:sym typeface="Poppins"/>
              </a:rPr>
              <a:t>आधुनिक भारत के निर्माता और संविधान के शिल्पकार</a:t>
            </a:r>
            <a:endParaRPr/>
          </a:p>
        </p:txBody>
      </p:sp>
      <p:pic>
        <p:nvPicPr>
          <p:cNvPr descr="image.png" id="87" name="Google Shape;87;p13"/>
          <p:cNvPicPr preferRelativeResize="0"/>
          <p:nvPr/>
        </p:nvPicPr>
        <p:blipFill rotWithShape="1">
          <a:blip r:embed="rId4">
            <a:alphaModFix/>
          </a:blip>
          <a:srcRect b="0" l="0" r="0" t="0"/>
          <a:stretch/>
        </p:blipFill>
        <p:spPr>
          <a:xfrm>
            <a:off x="5191125" y="267869"/>
            <a:ext cx="1809750" cy="1809750"/>
          </a:xfrm>
          <a:prstGeom prst="rect">
            <a:avLst/>
          </a:prstGeom>
          <a:noFill/>
          <a:ln>
            <a:noFill/>
          </a:ln>
        </p:spPr>
      </p:pic>
      <p:sp>
        <p:nvSpPr>
          <p:cNvPr id="88" name="Google Shape;88;p13"/>
          <p:cNvSpPr txBox="1"/>
          <p:nvPr/>
        </p:nvSpPr>
        <p:spPr>
          <a:xfrm>
            <a:off x="9207000" y="4696025"/>
            <a:ext cx="27810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Presented by ~</a:t>
            </a:r>
            <a:endParaRPr sz="3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3200">
                <a:solidFill>
                  <a:schemeClr val="dk1"/>
                </a:solidFill>
                <a:latin typeface="Calibri"/>
                <a:ea typeface="Calibri"/>
                <a:cs typeface="Calibri"/>
                <a:sym typeface="Calibri"/>
              </a:rPr>
              <a:t>Dr. Bharti Soni</a:t>
            </a:r>
            <a:endParaRPr sz="3200">
              <a:solidFill>
                <a:schemeClr val="dk1"/>
              </a:solidFill>
              <a:latin typeface="Calibri"/>
              <a:ea typeface="Calibri"/>
              <a:cs typeface="Calibri"/>
              <a:sym typeface="Calibri"/>
            </a:endParaRPr>
          </a:p>
        </p:txBody>
      </p:sp>
      <p:sp>
        <p:nvSpPr>
          <p:cNvPr id="89" name="Google Shape;89;p13"/>
          <p:cNvSpPr txBox="1"/>
          <p:nvPr/>
        </p:nvSpPr>
        <p:spPr>
          <a:xfrm>
            <a:off x="6601500" y="5865725"/>
            <a:ext cx="5616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chemeClr val="dk1"/>
                </a:solidFill>
                <a:latin typeface="Calibri"/>
                <a:ea typeface="Calibri"/>
                <a:cs typeface="Calibri"/>
                <a:sym typeface="Calibri"/>
              </a:rPr>
              <a:t>Department of Poilitical Science</a:t>
            </a:r>
            <a:endParaRPr sz="32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4" name="Shape 204"/>
        <p:cNvGrpSpPr/>
        <p:nvPr/>
      </p:nvGrpSpPr>
      <p:grpSpPr>
        <a:xfrm>
          <a:off x="0" y="0"/>
          <a:ext cx="0" cy="0"/>
          <a:chOff x="0" y="0"/>
          <a:chExt cx="0" cy="0"/>
        </a:xfrm>
      </p:grpSpPr>
      <p:pic>
        <p:nvPicPr>
          <p:cNvPr descr="image.png" id="205" name="Google Shape;205;p22"/>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06" name="Google Shape;206;p22"/>
          <p:cNvPicPr preferRelativeResize="0"/>
          <p:nvPr/>
        </p:nvPicPr>
        <p:blipFill rotWithShape="1">
          <a:blip r:embed="rId4">
            <a:alphaModFix/>
          </a:blip>
          <a:srcRect b="0" l="0" r="0" t="0"/>
          <a:stretch/>
        </p:blipFill>
        <p:spPr>
          <a:xfrm>
            <a:off x="6381750" y="1672530"/>
            <a:ext cx="5238750" cy="3810000"/>
          </a:xfrm>
          <a:prstGeom prst="rect">
            <a:avLst/>
          </a:prstGeom>
          <a:noFill/>
          <a:ln>
            <a:noFill/>
          </a:ln>
        </p:spPr>
      </p:pic>
      <p:sp>
        <p:nvSpPr>
          <p:cNvPr id="207" name="Google Shape;207;p22"/>
          <p:cNvSpPr txBox="1"/>
          <p:nvPr/>
        </p:nvSpPr>
        <p:spPr>
          <a:xfrm>
            <a:off x="571500" y="1863030"/>
            <a:ext cx="5238750"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संविधान सभा की मसौदा समिति के अध्यक्ष के रूप में, उन्होंने भारत को एक संप्रभु, समाजवादी, धर्मनिरपेक्ष और लोकतांत्रिक गणराज्य बनाने में केंद्रीय भूमिका निभाई।</a:t>
            </a:r>
            <a:endParaRPr/>
          </a:p>
        </p:txBody>
      </p:sp>
      <p:pic>
        <p:nvPicPr>
          <p:cNvPr descr="image.png" id="208" name="Google Shape;208;p22"/>
          <p:cNvPicPr preferRelativeResize="0"/>
          <p:nvPr/>
        </p:nvPicPr>
        <p:blipFill rotWithShape="1">
          <a:blip r:embed="rId5">
            <a:alphaModFix/>
          </a:blip>
          <a:srcRect b="0" l="0" r="0" t="0"/>
          <a:stretch/>
        </p:blipFill>
        <p:spPr>
          <a:xfrm>
            <a:off x="6381750" y="1672530"/>
            <a:ext cx="3838575" cy="238125"/>
          </a:xfrm>
          <a:prstGeom prst="rect">
            <a:avLst/>
          </a:prstGeom>
          <a:noFill/>
          <a:ln>
            <a:noFill/>
          </a:ln>
        </p:spPr>
      </p:pic>
      <p:sp>
        <p:nvSpPr>
          <p:cNvPr id="209" name="Google Shape;209;p22"/>
          <p:cNvSpPr txBox="1"/>
          <p:nvPr/>
        </p:nvSpPr>
        <p:spPr>
          <a:xfrm>
            <a:off x="1000125" y="2967930"/>
            <a:ext cx="481012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4155"/>
                </a:solidFill>
                <a:latin typeface="Poppins"/>
                <a:ea typeface="Poppins"/>
                <a:cs typeface="Poppins"/>
                <a:sym typeface="Poppins"/>
              </a:rPr>
              <a:t>मौलिक अधिकारों का समावेश।</a:t>
            </a:r>
            <a:endParaRPr/>
          </a:p>
        </p:txBody>
      </p:sp>
      <p:sp>
        <p:nvSpPr>
          <p:cNvPr id="210" name="Google Shape;210;p22"/>
          <p:cNvSpPr txBox="1"/>
          <p:nvPr/>
        </p:nvSpPr>
        <p:spPr>
          <a:xfrm>
            <a:off x="1000125" y="3541216"/>
            <a:ext cx="481012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4155"/>
                </a:solidFill>
                <a:latin typeface="Poppins"/>
                <a:ea typeface="Poppins"/>
                <a:cs typeface="Poppins"/>
                <a:sym typeface="Poppins"/>
              </a:rPr>
              <a:t>राज्य के नीति निदेशक तत्वों का प्रावधान।</a:t>
            </a:r>
            <a:endParaRPr/>
          </a:p>
        </p:txBody>
      </p:sp>
      <p:sp>
        <p:nvSpPr>
          <p:cNvPr id="211" name="Google Shape;211;p22"/>
          <p:cNvSpPr txBox="1"/>
          <p:nvPr/>
        </p:nvSpPr>
        <p:spPr>
          <a:xfrm>
            <a:off x="1000125" y="4114502"/>
            <a:ext cx="481012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4155"/>
                </a:solidFill>
                <a:latin typeface="Poppins"/>
                <a:ea typeface="Poppins"/>
                <a:cs typeface="Poppins"/>
                <a:sym typeface="Poppins"/>
              </a:rPr>
              <a:t>मजबूत केंद्र के साथ संघीय ढांचा।</a:t>
            </a:r>
            <a:endParaRPr/>
          </a:p>
        </p:txBody>
      </p:sp>
      <p:sp>
        <p:nvSpPr>
          <p:cNvPr id="212" name="Google Shape;212;p22"/>
          <p:cNvSpPr txBox="1"/>
          <p:nvPr/>
        </p:nvSpPr>
        <p:spPr>
          <a:xfrm>
            <a:off x="1000125" y="4687788"/>
            <a:ext cx="481012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4155"/>
                </a:solidFill>
                <a:latin typeface="Poppins"/>
                <a:ea typeface="Poppins"/>
                <a:cs typeface="Poppins"/>
                <a:sym typeface="Poppins"/>
              </a:rPr>
              <a:t>न्यायपालिका की स्वतंत्रता।</a:t>
            </a:r>
            <a:endParaRPr/>
          </a:p>
        </p:txBody>
      </p:sp>
      <p:sp>
        <p:nvSpPr>
          <p:cNvPr id="213" name="Google Shape;213;p22"/>
          <p:cNvSpPr txBox="1"/>
          <p:nvPr/>
        </p:nvSpPr>
        <p:spPr>
          <a:xfrm>
            <a:off x="571500" y="571500"/>
            <a:ext cx="116014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1E3A8A"/>
                </a:solidFill>
                <a:latin typeface="Yatra One"/>
                <a:ea typeface="Yatra One"/>
                <a:cs typeface="Yatra One"/>
                <a:sym typeface="Yatra One"/>
              </a:rPr>
              <a:t>संविधान निर्माण में भूमिका</a:t>
            </a:r>
            <a:endParaRPr/>
          </a:p>
        </p:txBody>
      </p:sp>
      <p:sp>
        <p:nvSpPr>
          <p:cNvPr id="214" name="Google Shape;214;p22"/>
          <p:cNvSpPr/>
          <p:nvPr/>
        </p:nvSpPr>
        <p:spPr>
          <a:xfrm>
            <a:off x="571500" y="1262955"/>
            <a:ext cx="11049000" cy="2857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215" name="Google Shape;215;p22"/>
          <p:cNvPicPr preferRelativeResize="0"/>
          <p:nvPr/>
        </p:nvPicPr>
        <p:blipFill rotWithShape="1">
          <a:blip r:embed="rId6">
            <a:alphaModFix/>
          </a:blip>
          <a:srcRect b="0" l="0" r="0" t="0"/>
          <a:stretch/>
        </p:blipFill>
        <p:spPr>
          <a:xfrm>
            <a:off x="571500" y="2967930"/>
            <a:ext cx="200025" cy="247650"/>
          </a:xfrm>
          <a:prstGeom prst="rect">
            <a:avLst/>
          </a:prstGeom>
          <a:noFill/>
          <a:ln>
            <a:noFill/>
          </a:ln>
        </p:spPr>
      </p:pic>
      <p:pic>
        <p:nvPicPr>
          <p:cNvPr descr="image.png" id="216" name="Google Shape;216;p22"/>
          <p:cNvPicPr preferRelativeResize="0"/>
          <p:nvPr/>
        </p:nvPicPr>
        <p:blipFill rotWithShape="1">
          <a:blip r:embed="rId6">
            <a:alphaModFix/>
          </a:blip>
          <a:srcRect b="0" l="0" r="0" t="0"/>
          <a:stretch/>
        </p:blipFill>
        <p:spPr>
          <a:xfrm>
            <a:off x="571500" y="3541216"/>
            <a:ext cx="200025" cy="247650"/>
          </a:xfrm>
          <a:prstGeom prst="rect">
            <a:avLst/>
          </a:prstGeom>
          <a:noFill/>
          <a:ln>
            <a:noFill/>
          </a:ln>
        </p:spPr>
      </p:pic>
      <p:pic>
        <p:nvPicPr>
          <p:cNvPr descr="image.png" id="217" name="Google Shape;217;p22"/>
          <p:cNvPicPr preferRelativeResize="0"/>
          <p:nvPr/>
        </p:nvPicPr>
        <p:blipFill rotWithShape="1">
          <a:blip r:embed="rId6">
            <a:alphaModFix/>
          </a:blip>
          <a:srcRect b="0" l="0" r="0" t="0"/>
          <a:stretch/>
        </p:blipFill>
        <p:spPr>
          <a:xfrm>
            <a:off x="571500" y="4114502"/>
            <a:ext cx="200025" cy="247650"/>
          </a:xfrm>
          <a:prstGeom prst="rect">
            <a:avLst/>
          </a:prstGeom>
          <a:noFill/>
          <a:ln>
            <a:noFill/>
          </a:ln>
        </p:spPr>
      </p:pic>
      <p:pic>
        <p:nvPicPr>
          <p:cNvPr descr="image.png" id="218" name="Google Shape;218;p22"/>
          <p:cNvPicPr preferRelativeResize="0"/>
          <p:nvPr/>
        </p:nvPicPr>
        <p:blipFill rotWithShape="1">
          <a:blip r:embed="rId6">
            <a:alphaModFix/>
          </a:blip>
          <a:srcRect b="0" l="0" r="0" t="0"/>
          <a:stretch/>
        </p:blipFill>
        <p:spPr>
          <a:xfrm>
            <a:off x="571500" y="4687788"/>
            <a:ext cx="200025" cy="247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3A8A"/>
        </a:solidFill>
      </p:bgPr>
    </p:bg>
    <p:spTree>
      <p:nvGrpSpPr>
        <p:cNvPr id="222" name="Shape 222"/>
        <p:cNvGrpSpPr/>
        <p:nvPr/>
      </p:nvGrpSpPr>
      <p:grpSpPr>
        <a:xfrm>
          <a:off x="0" y="0"/>
          <a:ext cx="0" cy="0"/>
          <a:chOff x="0" y="0"/>
          <a:chExt cx="0" cy="0"/>
        </a:xfrm>
      </p:grpSpPr>
      <p:pic>
        <p:nvPicPr>
          <p:cNvPr descr="image.png" id="223" name="Google Shape;223;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4" name="Google Shape;224;p23"/>
          <p:cNvSpPr txBox="1"/>
          <p:nvPr/>
        </p:nvSpPr>
        <p:spPr>
          <a:xfrm>
            <a:off x="571500" y="1396454"/>
            <a:ext cx="5200650" cy="112573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F8FAFC"/>
                </a:solidFill>
                <a:latin typeface="Yatra One"/>
                <a:ea typeface="Yatra One"/>
                <a:cs typeface="Yatra One"/>
                <a:sym typeface="Yatra One"/>
              </a:rPr>
              <a:t>आज के संदर्भ में प्रासंगिकता</a:t>
            </a:r>
            <a:endParaRPr/>
          </a:p>
        </p:txBody>
      </p:sp>
      <p:sp>
        <p:nvSpPr>
          <p:cNvPr id="225" name="Google Shape;225;p23"/>
          <p:cNvSpPr/>
          <p:nvPr/>
        </p:nvSpPr>
        <p:spPr>
          <a:xfrm>
            <a:off x="571500" y="2636490"/>
            <a:ext cx="4953000" cy="28575"/>
          </a:xfrm>
          <a:prstGeom prst="rect">
            <a:avLst/>
          </a:prstGeom>
          <a:solidFill>
            <a:srgbClr val="3B82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226" name="Google Shape;226;p23"/>
          <p:cNvPicPr preferRelativeResize="0"/>
          <p:nvPr/>
        </p:nvPicPr>
        <p:blipFill rotWithShape="1">
          <a:blip r:embed="rId4">
            <a:alphaModFix/>
          </a:blip>
          <a:srcRect b="0" l="0" r="0" t="0"/>
          <a:stretch/>
        </p:blipFill>
        <p:spPr>
          <a:xfrm>
            <a:off x="6096000" y="0"/>
            <a:ext cx="6096000" cy="6858000"/>
          </a:xfrm>
          <a:prstGeom prst="rect">
            <a:avLst/>
          </a:prstGeom>
          <a:noFill/>
          <a:ln>
            <a:noFill/>
          </a:ln>
        </p:spPr>
      </p:pic>
      <p:sp>
        <p:nvSpPr>
          <p:cNvPr id="227" name="Google Shape;227;p23"/>
          <p:cNvSpPr txBox="1"/>
          <p:nvPr/>
        </p:nvSpPr>
        <p:spPr>
          <a:xfrm>
            <a:off x="571500" y="3046065"/>
            <a:ext cx="5200650"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8FAFC"/>
                </a:solidFill>
                <a:latin typeface="Yatra One"/>
                <a:ea typeface="Yatra One"/>
                <a:cs typeface="Yatra One"/>
                <a:sym typeface="Yatra One"/>
              </a:rPr>
              <a:t>अंबेडकर का विजन</a:t>
            </a:r>
            <a:endParaRPr/>
          </a:p>
        </p:txBody>
      </p:sp>
      <p:sp>
        <p:nvSpPr>
          <p:cNvPr id="228" name="Google Shape;228;p23"/>
          <p:cNvSpPr txBox="1"/>
          <p:nvPr/>
        </p:nvSpPr>
        <p:spPr>
          <a:xfrm>
            <a:off x="571500" y="3556545"/>
            <a:ext cx="4953000"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F8FAFC"/>
                </a:solidFill>
                <a:latin typeface="Poppins"/>
                <a:ea typeface="Poppins"/>
                <a:cs typeface="Poppins"/>
                <a:sym typeface="Poppins"/>
              </a:rPr>
              <a:t>आज भी जब हम सामाजिक असमानता, जातिवाद और महिला अधिकारों के मुद्दों का सामना करते हैं, तो अंबेडकर के विचार हमें मार्ग दिखाते हैं।</a:t>
            </a:r>
            <a:endParaRPr/>
          </a:p>
        </p:txBody>
      </p:sp>
      <p:sp>
        <p:nvSpPr>
          <p:cNvPr id="229" name="Google Shape;229;p23"/>
          <p:cNvSpPr txBox="1"/>
          <p:nvPr/>
        </p:nvSpPr>
        <p:spPr>
          <a:xfrm>
            <a:off x="571500" y="4661445"/>
            <a:ext cx="495300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F8FAFC"/>
                </a:solidFill>
                <a:latin typeface="Poppins"/>
                <a:ea typeface="Poppins"/>
                <a:cs typeface="Poppins"/>
                <a:sym typeface="Poppins"/>
              </a:rPr>
              <a:t>"संविधान कितना भी अच्छा क्यों न हो, यदि उसे लागू करने वाले लोग बुरे होंगे, तो वह निश्चित रूप से बुरा साबित होगा।"</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3" name="Shape 233"/>
        <p:cNvGrpSpPr/>
        <p:nvPr/>
      </p:nvGrpSpPr>
      <p:grpSpPr>
        <a:xfrm>
          <a:off x="0" y="0"/>
          <a:ext cx="0" cy="0"/>
          <a:chOff x="0" y="0"/>
          <a:chExt cx="0" cy="0"/>
        </a:xfrm>
      </p:grpSpPr>
      <p:pic>
        <p:nvPicPr>
          <p:cNvPr descr="image.png" id="234" name="Google Shape;234;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5" name="Google Shape;235;p24"/>
          <p:cNvSpPr txBox="1"/>
          <p:nvPr/>
        </p:nvSpPr>
        <p:spPr>
          <a:xfrm>
            <a:off x="4330779" y="1876425"/>
            <a:ext cx="3530441" cy="11430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7500" u="none" cap="none" strike="noStrike">
                <a:solidFill>
                  <a:srgbClr val="1E3A8A"/>
                </a:solidFill>
                <a:latin typeface="Yatra One"/>
                <a:ea typeface="Yatra One"/>
                <a:cs typeface="Yatra One"/>
                <a:sym typeface="Yatra One"/>
              </a:rPr>
              <a:t>प्रश्न?</a:t>
            </a:r>
            <a:endParaRPr/>
          </a:p>
        </p:txBody>
      </p:sp>
      <p:sp>
        <p:nvSpPr>
          <p:cNvPr id="236" name="Google Shape;236;p24"/>
          <p:cNvSpPr txBox="1"/>
          <p:nvPr/>
        </p:nvSpPr>
        <p:spPr>
          <a:xfrm>
            <a:off x="4414837" y="3209925"/>
            <a:ext cx="3362325" cy="3048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डॉ. भीमराव अंबेडकर के विचारों पर चर्चा</a:t>
            </a:r>
            <a:endParaRPr/>
          </a:p>
        </p:txBody>
      </p:sp>
      <p:pic>
        <p:nvPicPr>
          <p:cNvPr descr="image.png" id="237" name="Google Shape;237;p24"/>
          <p:cNvPicPr preferRelativeResize="0"/>
          <p:nvPr/>
        </p:nvPicPr>
        <p:blipFill rotWithShape="1">
          <a:blip r:embed="rId4">
            <a:alphaModFix/>
          </a:blip>
          <a:srcRect b="0" l="0" r="0" t="0"/>
          <a:stretch/>
        </p:blipFill>
        <p:spPr>
          <a:xfrm>
            <a:off x="5881687" y="3990975"/>
            <a:ext cx="428625" cy="381000"/>
          </a:xfrm>
          <a:prstGeom prst="rect">
            <a:avLst/>
          </a:prstGeom>
          <a:noFill/>
          <a:ln>
            <a:noFill/>
          </a:ln>
        </p:spPr>
      </p:pic>
      <p:sp>
        <p:nvSpPr>
          <p:cNvPr id="238" name="Google Shape;238;p24"/>
          <p:cNvSpPr txBox="1"/>
          <p:nvPr/>
        </p:nvSpPr>
        <p:spPr>
          <a:xfrm>
            <a:off x="4414837" y="4486275"/>
            <a:ext cx="3362325" cy="3048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धन्यवाद</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2" name="Shape 242"/>
        <p:cNvGrpSpPr/>
        <p:nvPr/>
      </p:nvGrpSpPr>
      <p:grpSpPr>
        <a:xfrm>
          <a:off x="0" y="0"/>
          <a:ext cx="0" cy="0"/>
          <a:chOff x="0" y="0"/>
          <a:chExt cx="0" cy="0"/>
        </a:xfrm>
      </p:grpSpPr>
      <p:pic>
        <p:nvPicPr>
          <p:cNvPr descr="image.png" id="243" name="Google Shape;243;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4" name="Google Shape;244;p25"/>
          <p:cNvSpPr/>
          <p:nvPr/>
        </p:nvSpPr>
        <p:spPr>
          <a:xfrm>
            <a:off x="571500" y="2207121"/>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5" name="Google Shape;245;p25"/>
          <p:cNvSpPr/>
          <p:nvPr/>
        </p:nvSpPr>
        <p:spPr>
          <a:xfrm>
            <a:off x="571500" y="2991891"/>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6" name="Google Shape;246;p25"/>
          <p:cNvSpPr/>
          <p:nvPr/>
        </p:nvSpPr>
        <p:spPr>
          <a:xfrm>
            <a:off x="571500" y="3776662"/>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7" name="Google Shape;247;p25"/>
          <p:cNvSpPr/>
          <p:nvPr/>
        </p:nvSpPr>
        <p:spPr>
          <a:xfrm>
            <a:off x="571500" y="4759523"/>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8" name="Google Shape;248;p25"/>
          <p:cNvSpPr/>
          <p:nvPr/>
        </p:nvSpPr>
        <p:spPr>
          <a:xfrm>
            <a:off x="571500" y="5544294"/>
            <a:ext cx="11049000" cy="9525"/>
          </a:xfrm>
          <a:prstGeom prst="rect">
            <a:avLst/>
          </a:prstGeom>
          <a:solidFill>
            <a:srgbClr val="7575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249" name="Google Shape;249;p25"/>
          <p:cNvPicPr preferRelativeResize="0"/>
          <p:nvPr/>
        </p:nvPicPr>
        <p:blipFill rotWithShape="1">
          <a:blip r:embed="rId4">
            <a:alphaModFix/>
          </a:blip>
          <a:srcRect b="0" l="0" r="0" t="0"/>
          <a:stretch/>
        </p:blipFill>
        <p:spPr>
          <a:xfrm>
            <a:off x="571500" y="1581298"/>
            <a:ext cx="857250" cy="476250"/>
          </a:xfrm>
          <a:prstGeom prst="rect">
            <a:avLst/>
          </a:prstGeom>
          <a:noFill/>
          <a:ln>
            <a:noFill/>
          </a:ln>
        </p:spPr>
      </p:pic>
      <p:sp>
        <p:nvSpPr>
          <p:cNvPr id="250" name="Google Shape;250;p25"/>
          <p:cNvSpPr txBox="1"/>
          <p:nvPr/>
        </p:nvSpPr>
        <p:spPr>
          <a:xfrm>
            <a:off x="1666875" y="1574750"/>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Poppins"/>
                <a:ea typeface="Poppins"/>
                <a:cs typeface="Poppins"/>
                <a:sym typeface="Poppins"/>
              </a:rPr>
              <a:t>https://upload.wikimedia.org/wikipedia/commons/thumb/c/c3/Dr._Bhimrao_Ambedkar.jpg/960px-Dr._Bhimrao_Ambedkar.jpg</a:t>
            </a:r>
            <a:endParaRPr/>
          </a:p>
        </p:txBody>
      </p:sp>
      <p:sp>
        <p:nvSpPr>
          <p:cNvPr id="251" name="Google Shape;251;p25"/>
          <p:cNvSpPr txBox="1"/>
          <p:nvPr/>
        </p:nvSpPr>
        <p:spPr>
          <a:xfrm>
            <a:off x="1666875" y="1820465"/>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Poppins"/>
                <a:ea typeface="Poppins"/>
                <a:cs typeface="Poppins"/>
                <a:sym typeface="Poppins"/>
              </a:rPr>
              <a:t>Source: </a:t>
            </a:r>
            <a:r>
              <a:rPr b="0" i="0" lang="en-US" sz="1200" u="none" cap="none" strike="noStrike">
                <a:solidFill>
                  <a:srgbClr val="4F46E5"/>
                </a:solidFill>
                <a:latin typeface="Poppins"/>
                <a:ea typeface="Poppins"/>
                <a:cs typeface="Poppins"/>
                <a:sym typeface="Poppins"/>
              </a:rPr>
              <a:t>en.wikipedia.org</a:t>
            </a:r>
            <a:endParaRPr/>
          </a:p>
        </p:txBody>
      </p:sp>
      <p:pic>
        <p:nvPicPr>
          <p:cNvPr descr="image.png" id="252" name="Google Shape;252;p25"/>
          <p:cNvPicPr preferRelativeResize="0"/>
          <p:nvPr/>
        </p:nvPicPr>
        <p:blipFill rotWithShape="1">
          <a:blip r:embed="rId5">
            <a:alphaModFix/>
          </a:blip>
          <a:srcRect b="0" l="0" r="0" t="0"/>
          <a:stretch/>
        </p:blipFill>
        <p:spPr>
          <a:xfrm>
            <a:off x="571500" y="2366069"/>
            <a:ext cx="857250" cy="476250"/>
          </a:xfrm>
          <a:prstGeom prst="rect">
            <a:avLst/>
          </a:prstGeom>
          <a:noFill/>
          <a:ln>
            <a:noFill/>
          </a:ln>
        </p:spPr>
      </p:pic>
      <p:sp>
        <p:nvSpPr>
          <p:cNvPr id="253" name="Google Shape;253;p25"/>
          <p:cNvSpPr txBox="1"/>
          <p:nvPr/>
        </p:nvSpPr>
        <p:spPr>
          <a:xfrm>
            <a:off x="1666875" y="2359521"/>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Poppins"/>
                <a:ea typeface="Poppins"/>
                <a:cs typeface="Poppins"/>
                <a:sym typeface="Poppins"/>
              </a:rPr>
              <a:t>https://modernrationalist.com/wp-content/uploads/2024/12/ambedkar_law-minister-1-1.jpg</a:t>
            </a:r>
            <a:endParaRPr/>
          </a:p>
        </p:txBody>
      </p:sp>
      <p:sp>
        <p:nvSpPr>
          <p:cNvPr id="254" name="Google Shape;254;p25"/>
          <p:cNvSpPr txBox="1"/>
          <p:nvPr/>
        </p:nvSpPr>
        <p:spPr>
          <a:xfrm>
            <a:off x="1666875" y="2605236"/>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Poppins"/>
                <a:ea typeface="Poppins"/>
                <a:cs typeface="Poppins"/>
                <a:sym typeface="Poppins"/>
              </a:rPr>
              <a:t>Source: </a:t>
            </a:r>
            <a:r>
              <a:rPr b="0" i="0" lang="en-US" sz="1200" u="none" cap="none" strike="noStrike">
                <a:solidFill>
                  <a:srgbClr val="4F46E5"/>
                </a:solidFill>
                <a:latin typeface="Poppins"/>
                <a:ea typeface="Poppins"/>
                <a:cs typeface="Poppins"/>
                <a:sym typeface="Poppins"/>
              </a:rPr>
              <a:t>modernrationalist.com</a:t>
            </a:r>
            <a:endParaRPr/>
          </a:p>
        </p:txBody>
      </p:sp>
      <p:pic>
        <p:nvPicPr>
          <p:cNvPr descr="image.png" id="255" name="Google Shape;255;p25"/>
          <p:cNvPicPr preferRelativeResize="0"/>
          <p:nvPr/>
        </p:nvPicPr>
        <p:blipFill rotWithShape="1">
          <a:blip r:embed="rId6">
            <a:alphaModFix/>
          </a:blip>
          <a:srcRect b="0" l="0" r="0" t="0"/>
          <a:stretch/>
        </p:blipFill>
        <p:spPr>
          <a:xfrm>
            <a:off x="571500" y="3150840"/>
            <a:ext cx="857250" cy="476250"/>
          </a:xfrm>
          <a:prstGeom prst="rect">
            <a:avLst/>
          </a:prstGeom>
          <a:noFill/>
          <a:ln>
            <a:noFill/>
          </a:ln>
        </p:spPr>
      </p:pic>
      <p:sp>
        <p:nvSpPr>
          <p:cNvPr id="256" name="Google Shape;256;p25"/>
          <p:cNvSpPr txBox="1"/>
          <p:nvPr/>
        </p:nvSpPr>
        <p:spPr>
          <a:xfrm>
            <a:off x="1666875" y="3144291"/>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Poppins"/>
                <a:ea typeface="Poppins"/>
                <a:cs typeface="Poppins"/>
                <a:sym typeface="Poppins"/>
              </a:rPr>
              <a:t>https://drambedkarbooks.com/wp-content/uploads/2016/03/mahad-satyagraha.jpg?w=584</a:t>
            </a:r>
            <a:endParaRPr/>
          </a:p>
        </p:txBody>
      </p:sp>
      <p:sp>
        <p:nvSpPr>
          <p:cNvPr id="257" name="Google Shape;257;p25"/>
          <p:cNvSpPr txBox="1"/>
          <p:nvPr/>
        </p:nvSpPr>
        <p:spPr>
          <a:xfrm>
            <a:off x="1666875" y="3390007"/>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Poppins"/>
                <a:ea typeface="Poppins"/>
                <a:cs typeface="Poppins"/>
                <a:sym typeface="Poppins"/>
              </a:rPr>
              <a:t>Source: </a:t>
            </a:r>
            <a:r>
              <a:rPr b="0" i="0" lang="en-US" sz="1200" u="none" cap="none" strike="noStrike">
                <a:solidFill>
                  <a:srgbClr val="4F46E5"/>
                </a:solidFill>
                <a:latin typeface="Poppins"/>
                <a:ea typeface="Poppins"/>
                <a:cs typeface="Poppins"/>
                <a:sym typeface="Poppins"/>
              </a:rPr>
              <a:t>drambedkarbooks.com</a:t>
            </a:r>
            <a:endParaRPr/>
          </a:p>
        </p:txBody>
      </p:sp>
      <p:pic>
        <p:nvPicPr>
          <p:cNvPr descr="image.png" id="258" name="Google Shape;258;p25"/>
          <p:cNvPicPr preferRelativeResize="0"/>
          <p:nvPr/>
        </p:nvPicPr>
        <p:blipFill rotWithShape="1">
          <a:blip r:embed="rId7">
            <a:alphaModFix/>
          </a:blip>
          <a:srcRect b="0" l="0" r="0" t="0"/>
          <a:stretch/>
        </p:blipFill>
        <p:spPr>
          <a:xfrm>
            <a:off x="571500" y="4034730"/>
            <a:ext cx="857250" cy="476250"/>
          </a:xfrm>
          <a:prstGeom prst="rect">
            <a:avLst/>
          </a:prstGeom>
          <a:noFill/>
          <a:ln>
            <a:noFill/>
          </a:ln>
        </p:spPr>
      </p:pic>
      <p:sp>
        <p:nvSpPr>
          <p:cNvPr id="259" name="Google Shape;259;p25"/>
          <p:cNvSpPr txBox="1"/>
          <p:nvPr/>
        </p:nvSpPr>
        <p:spPr>
          <a:xfrm>
            <a:off x="1666875" y="3929062"/>
            <a:ext cx="9953625" cy="3961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Poppins"/>
                <a:ea typeface="Poppins"/>
                <a:cs typeface="Poppins"/>
                <a:sym typeface="Poppins"/>
              </a:rPr>
              <a:t>https://upload.wikimedia.org/wikipedia/commons/5/54/Dr_Babasaheb_Ambedkar_in_a_group_photograph_with_the_female_activists_of_%27Ambedkarite_Movement%27.jpg</a:t>
            </a:r>
            <a:endParaRPr/>
          </a:p>
        </p:txBody>
      </p:sp>
      <p:sp>
        <p:nvSpPr>
          <p:cNvPr id="260" name="Google Shape;260;p25"/>
          <p:cNvSpPr txBox="1"/>
          <p:nvPr/>
        </p:nvSpPr>
        <p:spPr>
          <a:xfrm>
            <a:off x="1666875" y="4372867"/>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Poppins"/>
                <a:ea typeface="Poppins"/>
                <a:cs typeface="Poppins"/>
                <a:sym typeface="Poppins"/>
              </a:rPr>
              <a:t>Source: </a:t>
            </a:r>
            <a:r>
              <a:rPr b="0" i="0" lang="en-US" sz="1200" u="none" cap="none" strike="noStrike">
                <a:solidFill>
                  <a:srgbClr val="4F46E5"/>
                </a:solidFill>
                <a:latin typeface="Poppins"/>
                <a:ea typeface="Poppins"/>
                <a:cs typeface="Poppins"/>
                <a:sym typeface="Poppins"/>
              </a:rPr>
              <a:t>commons.wikimedia.org</a:t>
            </a:r>
            <a:endParaRPr/>
          </a:p>
        </p:txBody>
      </p:sp>
      <p:pic>
        <p:nvPicPr>
          <p:cNvPr descr="image.png" id="261" name="Google Shape;261;p25"/>
          <p:cNvPicPr preferRelativeResize="0"/>
          <p:nvPr/>
        </p:nvPicPr>
        <p:blipFill rotWithShape="1">
          <a:blip r:embed="rId8">
            <a:alphaModFix/>
          </a:blip>
          <a:srcRect b="0" l="0" r="0" t="0"/>
          <a:stretch/>
        </p:blipFill>
        <p:spPr>
          <a:xfrm>
            <a:off x="571500" y="4918471"/>
            <a:ext cx="857250" cy="476250"/>
          </a:xfrm>
          <a:prstGeom prst="rect">
            <a:avLst/>
          </a:prstGeom>
          <a:noFill/>
          <a:ln>
            <a:noFill/>
          </a:ln>
        </p:spPr>
      </p:pic>
      <p:sp>
        <p:nvSpPr>
          <p:cNvPr id="262" name="Google Shape;262;p25"/>
          <p:cNvSpPr txBox="1"/>
          <p:nvPr/>
        </p:nvSpPr>
        <p:spPr>
          <a:xfrm>
            <a:off x="1666875" y="4911923"/>
            <a:ext cx="9953625" cy="19809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Poppins"/>
                <a:ea typeface="Poppins"/>
                <a:cs typeface="Poppins"/>
                <a:sym typeface="Poppins"/>
              </a:rPr>
              <a:t>https://upload.wikimedia.org/wikipedia/commons/thumb/3/38/Deekshabhoomi_-_panoramio.jpg/1200px-Deekshabhoomi_-_panoramio.jpg</a:t>
            </a:r>
            <a:endParaRPr/>
          </a:p>
        </p:txBody>
      </p:sp>
      <p:sp>
        <p:nvSpPr>
          <p:cNvPr id="263" name="Google Shape;263;p25"/>
          <p:cNvSpPr txBox="1"/>
          <p:nvPr/>
        </p:nvSpPr>
        <p:spPr>
          <a:xfrm>
            <a:off x="1666875" y="5157638"/>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Poppins"/>
                <a:ea typeface="Poppins"/>
                <a:cs typeface="Poppins"/>
                <a:sym typeface="Poppins"/>
              </a:rPr>
              <a:t>Source: </a:t>
            </a:r>
            <a:r>
              <a:rPr b="0" i="0" lang="en-US" sz="1200" u="none" cap="none" strike="noStrike">
                <a:solidFill>
                  <a:srgbClr val="4F46E5"/>
                </a:solidFill>
                <a:latin typeface="Poppins"/>
                <a:ea typeface="Poppins"/>
                <a:cs typeface="Poppins"/>
                <a:sym typeface="Poppins"/>
              </a:rPr>
              <a:t>en.wikipedia.org</a:t>
            </a:r>
            <a:endParaRPr/>
          </a:p>
        </p:txBody>
      </p:sp>
      <p:pic>
        <p:nvPicPr>
          <p:cNvPr descr="image.png" id="264" name="Google Shape;264;p25"/>
          <p:cNvPicPr preferRelativeResize="0"/>
          <p:nvPr/>
        </p:nvPicPr>
        <p:blipFill rotWithShape="1">
          <a:blip r:embed="rId9">
            <a:alphaModFix/>
          </a:blip>
          <a:srcRect b="0" l="0" r="0" t="0"/>
          <a:stretch/>
        </p:blipFill>
        <p:spPr>
          <a:xfrm>
            <a:off x="571500" y="5802362"/>
            <a:ext cx="857250" cy="476250"/>
          </a:xfrm>
          <a:prstGeom prst="rect">
            <a:avLst/>
          </a:prstGeom>
          <a:noFill/>
          <a:ln>
            <a:noFill/>
          </a:ln>
        </p:spPr>
      </p:pic>
      <p:sp>
        <p:nvSpPr>
          <p:cNvPr id="265" name="Google Shape;265;p25"/>
          <p:cNvSpPr txBox="1"/>
          <p:nvPr/>
        </p:nvSpPr>
        <p:spPr>
          <a:xfrm>
            <a:off x="1666875" y="5696694"/>
            <a:ext cx="9953625" cy="3961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Poppins"/>
                <a:ea typeface="Poppins"/>
                <a:cs typeface="Poppins"/>
                <a:sym typeface="Poppins"/>
              </a:rPr>
              <a:t>https://upload.wikimedia.org/wikipedia/commons/a/ad/Dr._Babasaheb_Ambedkar%2C_chairman_of_the_Drafting_Committee%2C_presenting_the_final_draft_of_the_Indian_Constitution_to_Dr._Rajendra_Prasad_on_25_November%2C_1949.jpg</a:t>
            </a:r>
            <a:endParaRPr/>
          </a:p>
        </p:txBody>
      </p:sp>
      <p:sp>
        <p:nvSpPr>
          <p:cNvPr id="266" name="Google Shape;266;p25"/>
          <p:cNvSpPr txBox="1"/>
          <p:nvPr/>
        </p:nvSpPr>
        <p:spPr>
          <a:xfrm>
            <a:off x="1666875" y="6140499"/>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Poppins"/>
                <a:ea typeface="Poppins"/>
                <a:cs typeface="Poppins"/>
                <a:sym typeface="Poppins"/>
              </a:rPr>
              <a:t>Source: </a:t>
            </a:r>
            <a:r>
              <a:rPr b="0" i="0" lang="en-US" sz="1200" u="none" cap="none" strike="noStrike">
                <a:solidFill>
                  <a:srgbClr val="4F46E5"/>
                </a:solidFill>
                <a:latin typeface="Poppins"/>
                <a:ea typeface="Poppins"/>
                <a:cs typeface="Poppins"/>
                <a:sym typeface="Poppins"/>
              </a:rPr>
              <a:t>commons.wikimedia.org</a:t>
            </a:r>
            <a:endParaRPr/>
          </a:p>
        </p:txBody>
      </p:sp>
      <p:sp>
        <p:nvSpPr>
          <p:cNvPr id="267" name="Google Shape;267;p25"/>
          <p:cNvSpPr txBox="1"/>
          <p:nvPr/>
        </p:nvSpPr>
        <p:spPr>
          <a:xfrm>
            <a:off x="571500" y="330844"/>
            <a:ext cx="116014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1E3A8A"/>
                </a:solidFill>
                <a:latin typeface="Yatra One"/>
                <a:ea typeface="Yatra One"/>
                <a:cs typeface="Yatra One"/>
                <a:sym typeface="Yatra One"/>
              </a:rPr>
              <a:t>Image Sources</a:t>
            </a:r>
            <a:endParaRPr/>
          </a:p>
        </p:txBody>
      </p:sp>
      <p:sp>
        <p:nvSpPr>
          <p:cNvPr id="268" name="Google Shape;268;p25"/>
          <p:cNvSpPr/>
          <p:nvPr/>
        </p:nvSpPr>
        <p:spPr>
          <a:xfrm>
            <a:off x="571500" y="1022300"/>
            <a:ext cx="11049000" cy="2857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2" name="Shape 272"/>
        <p:cNvGrpSpPr/>
        <p:nvPr/>
      </p:nvGrpSpPr>
      <p:grpSpPr>
        <a:xfrm>
          <a:off x="0" y="0"/>
          <a:ext cx="0" cy="0"/>
          <a:chOff x="0" y="0"/>
          <a:chExt cx="0" cy="0"/>
        </a:xfrm>
      </p:grpSpPr>
      <p:pic>
        <p:nvPicPr>
          <p:cNvPr descr="image.png" id="273" name="Google Shape;273;p2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274" name="Google Shape;274;p26"/>
          <p:cNvPicPr preferRelativeResize="0"/>
          <p:nvPr/>
        </p:nvPicPr>
        <p:blipFill rotWithShape="1">
          <a:blip r:embed="rId4">
            <a:alphaModFix/>
          </a:blip>
          <a:srcRect b="0" l="0" r="0" t="0"/>
          <a:stretch/>
        </p:blipFill>
        <p:spPr>
          <a:xfrm>
            <a:off x="571500" y="3741390"/>
            <a:ext cx="857250" cy="476250"/>
          </a:xfrm>
          <a:prstGeom prst="rect">
            <a:avLst/>
          </a:prstGeom>
          <a:noFill/>
          <a:ln>
            <a:noFill/>
          </a:ln>
        </p:spPr>
      </p:pic>
      <p:sp>
        <p:nvSpPr>
          <p:cNvPr id="275" name="Google Shape;275;p26"/>
          <p:cNvSpPr txBox="1"/>
          <p:nvPr/>
        </p:nvSpPr>
        <p:spPr>
          <a:xfrm>
            <a:off x="1666875" y="3635722"/>
            <a:ext cx="9953625" cy="3961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975" u="none" cap="none" strike="noStrike">
                <a:solidFill>
                  <a:srgbClr val="334155"/>
                </a:solidFill>
                <a:latin typeface="Poppins"/>
                <a:ea typeface="Poppins"/>
                <a:cs typeface="Poppins"/>
                <a:sym typeface="Poppins"/>
              </a:rPr>
              <a:t>https://upload.wikimedia.org/wikipedia/commons/e/e3/The_Vice_President%2C_Shri_M._Venkaiah_Naidu_paying_homage_at_the_Statue_of_Babasaheb_Dr._B.R._Ambedkar%2C_at_Parliament_House%2C_in_New_Delhi_on_August_11%2C_2017.jpg</a:t>
            </a:r>
            <a:endParaRPr/>
          </a:p>
        </p:txBody>
      </p:sp>
      <p:sp>
        <p:nvSpPr>
          <p:cNvPr id="276" name="Google Shape;276;p26"/>
          <p:cNvSpPr txBox="1"/>
          <p:nvPr/>
        </p:nvSpPr>
        <p:spPr>
          <a:xfrm>
            <a:off x="1666875" y="4079527"/>
            <a:ext cx="9953625" cy="24378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200" u="none" cap="none" strike="noStrike">
                <a:solidFill>
                  <a:srgbClr val="334155"/>
                </a:solidFill>
                <a:latin typeface="Poppins"/>
                <a:ea typeface="Poppins"/>
                <a:cs typeface="Poppins"/>
                <a:sym typeface="Poppins"/>
              </a:rPr>
              <a:t>Source: </a:t>
            </a:r>
            <a:r>
              <a:rPr b="0" i="0" lang="en-US" sz="1200" u="none" cap="none" strike="noStrike">
                <a:solidFill>
                  <a:srgbClr val="4F46E5"/>
                </a:solidFill>
                <a:latin typeface="Poppins"/>
                <a:ea typeface="Poppins"/>
                <a:cs typeface="Poppins"/>
                <a:sym typeface="Poppins"/>
              </a:rPr>
              <a:t>commons.wikimedia.org</a:t>
            </a:r>
            <a:endParaRPr/>
          </a:p>
        </p:txBody>
      </p:sp>
      <p:sp>
        <p:nvSpPr>
          <p:cNvPr id="277" name="Google Shape;277;p26"/>
          <p:cNvSpPr txBox="1"/>
          <p:nvPr/>
        </p:nvSpPr>
        <p:spPr>
          <a:xfrm>
            <a:off x="571500" y="571500"/>
            <a:ext cx="116014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1E3A8A"/>
                </a:solidFill>
                <a:latin typeface="Yatra One"/>
                <a:ea typeface="Yatra One"/>
                <a:cs typeface="Yatra One"/>
                <a:sym typeface="Yatra One"/>
              </a:rPr>
              <a:t>Image Sources</a:t>
            </a:r>
            <a:endParaRPr/>
          </a:p>
        </p:txBody>
      </p:sp>
      <p:sp>
        <p:nvSpPr>
          <p:cNvPr id="278" name="Google Shape;278;p26"/>
          <p:cNvSpPr/>
          <p:nvPr/>
        </p:nvSpPr>
        <p:spPr>
          <a:xfrm>
            <a:off x="571500" y="1262955"/>
            <a:ext cx="11049000" cy="2857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pic>
        <p:nvPicPr>
          <p:cNvPr descr="image.png" id="94" name="Google Shape;94;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5" name="Google Shape;95;p14"/>
          <p:cNvPicPr preferRelativeResize="0"/>
          <p:nvPr/>
        </p:nvPicPr>
        <p:blipFill rotWithShape="1">
          <a:blip r:embed="rId4">
            <a:alphaModFix/>
          </a:blip>
          <a:srcRect b="0" l="0" r="0" t="0"/>
          <a:stretch/>
        </p:blipFill>
        <p:spPr>
          <a:xfrm>
            <a:off x="571500" y="1672530"/>
            <a:ext cx="5238750" cy="4613969"/>
          </a:xfrm>
          <a:prstGeom prst="rect">
            <a:avLst/>
          </a:prstGeom>
          <a:noFill/>
          <a:ln>
            <a:noFill/>
          </a:ln>
        </p:spPr>
      </p:pic>
      <p:pic>
        <p:nvPicPr>
          <p:cNvPr descr="image.png" id="96" name="Google Shape;96;p14"/>
          <p:cNvPicPr preferRelativeResize="0"/>
          <p:nvPr/>
        </p:nvPicPr>
        <p:blipFill rotWithShape="1">
          <a:blip r:embed="rId4">
            <a:alphaModFix/>
          </a:blip>
          <a:srcRect b="0" l="0" r="0" t="0"/>
          <a:stretch/>
        </p:blipFill>
        <p:spPr>
          <a:xfrm>
            <a:off x="6381750" y="1672530"/>
            <a:ext cx="5238750" cy="4613969"/>
          </a:xfrm>
          <a:prstGeom prst="rect">
            <a:avLst/>
          </a:prstGeom>
          <a:noFill/>
          <a:ln>
            <a:noFill/>
          </a:ln>
        </p:spPr>
      </p:pic>
      <p:sp>
        <p:nvSpPr>
          <p:cNvPr id="97" name="Google Shape;97;p14"/>
          <p:cNvSpPr txBox="1"/>
          <p:nvPr/>
        </p:nvSpPr>
        <p:spPr>
          <a:xfrm>
            <a:off x="1000125" y="2053530"/>
            <a:ext cx="465058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40AF"/>
                </a:solidFill>
                <a:latin typeface="Yatra One"/>
                <a:ea typeface="Yatra One"/>
                <a:cs typeface="Yatra One"/>
                <a:sym typeface="Yatra One"/>
              </a:rPr>
              <a:t>प्रारंभिक जीवन और संघर्ष</a:t>
            </a:r>
            <a:endParaRPr/>
          </a:p>
        </p:txBody>
      </p:sp>
      <p:sp>
        <p:nvSpPr>
          <p:cNvPr id="98" name="Google Shape;98;p14"/>
          <p:cNvSpPr txBox="1"/>
          <p:nvPr/>
        </p:nvSpPr>
        <p:spPr>
          <a:xfrm>
            <a:off x="1000125" y="2564010"/>
            <a:ext cx="4429125" cy="121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डॉ. अंबेडकर का जन्म 14 अप्रैल 1891 को हुआ था। उन्होंने अपने जीवन में अस्पृश्यता और जातिगत भेदभाव का कड़ा सामना किया, जिसने उनके राजनीतिक और सामाजिक विचारों को आकार दिया।</a:t>
            </a:r>
            <a:endParaRPr/>
          </a:p>
        </p:txBody>
      </p:sp>
      <p:sp>
        <p:nvSpPr>
          <p:cNvPr id="99" name="Google Shape;99;p14"/>
          <p:cNvSpPr txBox="1"/>
          <p:nvPr/>
        </p:nvSpPr>
        <p:spPr>
          <a:xfrm>
            <a:off x="6810375" y="2053530"/>
            <a:ext cx="465058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40AF"/>
                </a:solidFill>
                <a:latin typeface="Yatra One"/>
                <a:ea typeface="Yatra One"/>
                <a:cs typeface="Yatra One"/>
                <a:sym typeface="Yatra One"/>
              </a:rPr>
              <a:t>मुख्य योगदान</a:t>
            </a:r>
            <a:endParaRPr/>
          </a:p>
        </p:txBody>
      </p:sp>
      <p:sp>
        <p:nvSpPr>
          <p:cNvPr id="100" name="Google Shape;100;p14"/>
          <p:cNvSpPr txBox="1"/>
          <p:nvPr/>
        </p:nvSpPr>
        <p:spPr>
          <a:xfrm>
            <a:off x="6810375" y="2564010"/>
            <a:ext cx="4429125" cy="121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वे स्वतंत्र भारत के पहले कानून मंत्री और संविधान मसौदा समिति के अध्यक्ष थे। उन्होंने अपना जीवन दलितों, महिलाओं और श्रमिकों के अधिकारों के लिए समर्पित कर दिया।</a:t>
            </a:r>
            <a:endParaRPr/>
          </a:p>
        </p:txBody>
      </p:sp>
      <p:sp>
        <p:nvSpPr>
          <p:cNvPr id="101" name="Google Shape;101;p14"/>
          <p:cNvSpPr txBox="1"/>
          <p:nvPr/>
        </p:nvSpPr>
        <p:spPr>
          <a:xfrm>
            <a:off x="571500" y="571500"/>
            <a:ext cx="116014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1E3A8A"/>
                </a:solidFill>
                <a:latin typeface="Yatra One"/>
                <a:ea typeface="Yatra One"/>
                <a:cs typeface="Yatra One"/>
                <a:sym typeface="Yatra One"/>
              </a:rPr>
              <a:t>परिचय: एक दूरदर्शी नेता</a:t>
            </a:r>
            <a:endParaRPr/>
          </a:p>
        </p:txBody>
      </p:sp>
      <p:sp>
        <p:nvSpPr>
          <p:cNvPr id="102" name="Google Shape;102;p14"/>
          <p:cNvSpPr/>
          <p:nvPr/>
        </p:nvSpPr>
        <p:spPr>
          <a:xfrm>
            <a:off x="571500" y="1262955"/>
            <a:ext cx="11049000" cy="2857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3A8A"/>
        </a:solidFill>
      </p:bgPr>
    </p:bg>
    <p:spTree>
      <p:nvGrpSpPr>
        <p:cNvPr id="106" name="Shape 106"/>
        <p:cNvGrpSpPr/>
        <p:nvPr/>
      </p:nvGrpSpPr>
      <p:grpSpPr>
        <a:xfrm>
          <a:off x="0" y="0"/>
          <a:ext cx="0" cy="0"/>
          <a:chOff x="0" y="0"/>
          <a:chExt cx="0" cy="0"/>
        </a:xfrm>
      </p:grpSpPr>
      <p:pic>
        <p:nvPicPr>
          <p:cNvPr descr="image.png" id="107" name="Google Shape;107;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08" name="Google Shape;108;p15"/>
          <p:cNvSpPr txBox="1"/>
          <p:nvPr/>
        </p:nvSpPr>
        <p:spPr>
          <a:xfrm>
            <a:off x="571500" y="1365944"/>
            <a:ext cx="52006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F8FAFC"/>
                </a:solidFill>
                <a:latin typeface="Yatra One"/>
                <a:ea typeface="Yatra One"/>
                <a:cs typeface="Yatra One"/>
                <a:sym typeface="Yatra One"/>
              </a:rPr>
              <a:t>लोकतंत्र पर विचार</a:t>
            </a:r>
            <a:endParaRPr/>
          </a:p>
        </p:txBody>
      </p:sp>
      <p:sp>
        <p:nvSpPr>
          <p:cNvPr id="109" name="Google Shape;109;p15"/>
          <p:cNvSpPr/>
          <p:nvPr/>
        </p:nvSpPr>
        <p:spPr>
          <a:xfrm>
            <a:off x="571500" y="2057400"/>
            <a:ext cx="4953000" cy="28575"/>
          </a:xfrm>
          <a:prstGeom prst="rect">
            <a:avLst/>
          </a:prstGeom>
          <a:solidFill>
            <a:srgbClr val="3B82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10" name="Google Shape;110;p15"/>
          <p:cNvPicPr preferRelativeResize="0"/>
          <p:nvPr/>
        </p:nvPicPr>
        <p:blipFill rotWithShape="1">
          <a:blip r:embed="rId4">
            <a:alphaModFix/>
          </a:blip>
          <a:srcRect b="0" l="0" r="0" t="0"/>
          <a:stretch/>
        </p:blipFill>
        <p:spPr>
          <a:xfrm>
            <a:off x="6096000" y="0"/>
            <a:ext cx="6096000" cy="6858000"/>
          </a:xfrm>
          <a:prstGeom prst="rect">
            <a:avLst/>
          </a:prstGeom>
          <a:noFill/>
          <a:ln>
            <a:noFill/>
          </a:ln>
        </p:spPr>
      </p:pic>
      <p:sp>
        <p:nvSpPr>
          <p:cNvPr id="111" name="Google Shape;111;p15"/>
          <p:cNvSpPr txBox="1"/>
          <p:nvPr/>
        </p:nvSpPr>
        <p:spPr>
          <a:xfrm>
            <a:off x="571500" y="2466975"/>
            <a:ext cx="5200650"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8FAFC"/>
                </a:solidFill>
                <a:latin typeface="Yatra One"/>
                <a:ea typeface="Yatra One"/>
                <a:cs typeface="Yatra One"/>
                <a:sym typeface="Yatra One"/>
              </a:rPr>
              <a:t>लोकतंत्र: जीवन जीने का तरीका</a:t>
            </a:r>
            <a:endParaRPr/>
          </a:p>
        </p:txBody>
      </p:sp>
      <p:sp>
        <p:nvSpPr>
          <p:cNvPr id="112" name="Google Shape;112;p15"/>
          <p:cNvSpPr txBox="1"/>
          <p:nvPr/>
        </p:nvSpPr>
        <p:spPr>
          <a:xfrm>
            <a:off x="571500" y="2977455"/>
            <a:ext cx="495300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F8FAFC"/>
                </a:solidFill>
                <a:latin typeface="Poppins"/>
                <a:ea typeface="Poppins"/>
                <a:cs typeface="Poppins"/>
                <a:sym typeface="Poppins"/>
              </a:rPr>
              <a:t>अंबेडकर के लिए लोकतंत्र केवल सरकार का एक रूप नहीं था, बल्कि यह एक 'जीवन पद्धति' थी।</a:t>
            </a:r>
            <a:endParaRPr/>
          </a:p>
        </p:txBody>
      </p:sp>
      <p:sp>
        <p:nvSpPr>
          <p:cNvPr id="113" name="Google Shape;113;p15"/>
          <p:cNvSpPr txBox="1"/>
          <p:nvPr/>
        </p:nvSpPr>
        <p:spPr>
          <a:xfrm>
            <a:off x="571500" y="3777555"/>
            <a:ext cx="4953000" cy="1524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F8FAFC"/>
                </a:solidFill>
                <a:latin typeface="Poppins"/>
                <a:ea typeface="Poppins"/>
                <a:cs typeface="Poppins"/>
                <a:sym typeface="Poppins"/>
              </a:rPr>
              <a:t>उनका मानना था कि राजनीतिक लोकतंत्र तब तक सफल नहीं हो सकता जब तक कि उसके मूल में 'सामाजिक लोकतंत्र' न हो। सामाजिक लोकतंत्र का अर्थ है - स्वतंत्रता, समानता और बंधुत्व को जीवन के सिद्धांतों के रूप में मान्यता देना।</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7" name="Shape 117"/>
        <p:cNvGrpSpPr/>
        <p:nvPr/>
      </p:nvGrpSpPr>
      <p:grpSpPr>
        <a:xfrm>
          <a:off x="0" y="0"/>
          <a:ext cx="0" cy="0"/>
          <a:chOff x="0" y="0"/>
          <a:chExt cx="0" cy="0"/>
        </a:xfrm>
      </p:grpSpPr>
      <p:pic>
        <p:nvPicPr>
          <p:cNvPr descr="image.png" id="118" name="Google Shape;118;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9" name="Google Shape;119;p16"/>
          <p:cNvPicPr preferRelativeResize="0"/>
          <p:nvPr/>
        </p:nvPicPr>
        <p:blipFill rotWithShape="1">
          <a:blip r:embed="rId4">
            <a:alphaModFix/>
          </a:blip>
          <a:srcRect b="0" l="0" r="0" t="0"/>
          <a:stretch/>
        </p:blipFill>
        <p:spPr>
          <a:xfrm>
            <a:off x="6381750" y="1672530"/>
            <a:ext cx="5238750" cy="3810000"/>
          </a:xfrm>
          <a:prstGeom prst="rect">
            <a:avLst/>
          </a:prstGeom>
          <a:noFill/>
          <a:ln>
            <a:noFill/>
          </a:ln>
        </p:spPr>
      </p:pic>
      <p:sp>
        <p:nvSpPr>
          <p:cNvPr id="120" name="Google Shape;120;p16"/>
          <p:cNvSpPr txBox="1"/>
          <p:nvPr/>
        </p:nvSpPr>
        <p:spPr>
          <a:xfrm>
            <a:off x="571500" y="1863030"/>
            <a:ext cx="5238750"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डॉ. अंबेडकर का मानना था कि जाति प्रथा न केवल श्रम का विभाजन करती है, बल्कि यह श्रमिकों का भी विभाजन करती है।</a:t>
            </a:r>
            <a:endParaRPr/>
          </a:p>
        </p:txBody>
      </p:sp>
      <p:pic>
        <p:nvPicPr>
          <p:cNvPr descr="image.png" id="121" name="Google Shape;121;p16"/>
          <p:cNvPicPr preferRelativeResize="0"/>
          <p:nvPr/>
        </p:nvPicPr>
        <p:blipFill rotWithShape="1">
          <a:blip r:embed="rId5">
            <a:alphaModFix/>
          </a:blip>
          <a:srcRect b="0" l="0" r="0" t="0"/>
          <a:stretch/>
        </p:blipFill>
        <p:spPr>
          <a:xfrm>
            <a:off x="6381750" y="1672530"/>
            <a:ext cx="5238750" cy="3810000"/>
          </a:xfrm>
          <a:prstGeom prst="rect">
            <a:avLst/>
          </a:prstGeom>
          <a:noFill/>
          <a:ln>
            <a:noFill/>
          </a:ln>
        </p:spPr>
      </p:pic>
      <p:sp>
        <p:nvSpPr>
          <p:cNvPr id="122" name="Google Shape;122;p16"/>
          <p:cNvSpPr txBox="1"/>
          <p:nvPr/>
        </p:nvSpPr>
        <p:spPr>
          <a:xfrm>
            <a:off x="1000125" y="2967930"/>
            <a:ext cx="481012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4155"/>
                </a:solidFill>
                <a:latin typeface="Poppins"/>
                <a:ea typeface="Poppins"/>
                <a:cs typeface="Poppins"/>
                <a:sym typeface="Poppins"/>
              </a:rPr>
              <a:t>जाति व्यवस्था को असमानता की जड़ माना।</a:t>
            </a:r>
            <a:endParaRPr/>
          </a:p>
        </p:txBody>
      </p:sp>
      <p:sp>
        <p:nvSpPr>
          <p:cNvPr id="123" name="Google Shape;123;p16"/>
          <p:cNvSpPr txBox="1"/>
          <p:nvPr/>
        </p:nvSpPr>
        <p:spPr>
          <a:xfrm>
            <a:off x="1000125" y="3541216"/>
            <a:ext cx="4810125"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4155"/>
                </a:solidFill>
                <a:latin typeface="Poppins"/>
                <a:ea typeface="Poppins"/>
                <a:cs typeface="Poppins"/>
                <a:sym typeface="Poppins"/>
              </a:rPr>
              <a:t>'जाति का विनाश' (Annihilation of Caste) उनकी प्रसिद्ध कृति है।</a:t>
            </a:r>
            <a:endParaRPr/>
          </a:p>
        </p:txBody>
      </p:sp>
      <p:sp>
        <p:nvSpPr>
          <p:cNvPr id="124" name="Google Shape;124;p16"/>
          <p:cNvSpPr txBox="1"/>
          <p:nvPr/>
        </p:nvSpPr>
        <p:spPr>
          <a:xfrm>
            <a:off x="1000125" y="4449663"/>
            <a:ext cx="4810125"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4155"/>
                </a:solidFill>
                <a:latin typeface="Poppins"/>
                <a:ea typeface="Poppins"/>
                <a:cs typeface="Poppins"/>
                <a:sym typeface="Poppins"/>
              </a:rPr>
              <a:t>अंतर्जातीय विवाह को जाति खत्म करने का उपाय बताया।</a:t>
            </a:r>
            <a:endParaRPr/>
          </a:p>
        </p:txBody>
      </p:sp>
      <p:sp>
        <p:nvSpPr>
          <p:cNvPr id="125" name="Google Shape;125;p16"/>
          <p:cNvSpPr txBox="1"/>
          <p:nvPr/>
        </p:nvSpPr>
        <p:spPr>
          <a:xfrm>
            <a:off x="1000125" y="5358110"/>
            <a:ext cx="481012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4155"/>
                </a:solidFill>
                <a:latin typeface="Poppins"/>
                <a:ea typeface="Poppins"/>
                <a:cs typeface="Poppins"/>
                <a:sym typeface="Poppins"/>
              </a:rPr>
              <a:t>1927 का महाड़ सत्याग्रह उनके संघर्ष का प्रतीक है।</a:t>
            </a:r>
            <a:endParaRPr/>
          </a:p>
        </p:txBody>
      </p:sp>
      <p:sp>
        <p:nvSpPr>
          <p:cNvPr id="126" name="Google Shape;126;p16"/>
          <p:cNvSpPr txBox="1"/>
          <p:nvPr/>
        </p:nvSpPr>
        <p:spPr>
          <a:xfrm>
            <a:off x="571500" y="571500"/>
            <a:ext cx="116014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1E3A8A"/>
                </a:solidFill>
                <a:latin typeface="Yatra One"/>
                <a:ea typeface="Yatra One"/>
                <a:cs typeface="Yatra One"/>
                <a:sym typeface="Yatra One"/>
              </a:rPr>
              <a:t>सामाजिक न्याय और जाति उन्मूलन</a:t>
            </a:r>
            <a:endParaRPr/>
          </a:p>
        </p:txBody>
      </p:sp>
      <p:sp>
        <p:nvSpPr>
          <p:cNvPr id="127" name="Google Shape;127;p16"/>
          <p:cNvSpPr/>
          <p:nvPr/>
        </p:nvSpPr>
        <p:spPr>
          <a:xfrm>
            <a:off x="571500" y="1262955"/>
            <a:ext cx="11049000" cy="2857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28" name="Google Shape;128;p16"/>
          <p:cNvPicPr preferRelativeResize="0"/>
          <p:nvPr/>
        </p:nvPicPr>
        <p:blipFill rotWithShape="1">
          <a:blip r:embed="rId6">
            <a:alphaModFix/>
          </a:blip>
          <a:srcRect b="0" l="0" r="0" t="0"/>
          <a:stretch/>
        </p:blipFill>
        <p:spPr>
          <a:xfrm>
            <a:off x="571500" y="2967930"/>
            <a:ext cx="200025" cy="247650"/>
          </a:xfrm>
          <a:prstGeom prst="rect">
            <a:avLst/>
          </a:prstGeom>
          <a:noFill/>
          <a:ln>
            <a:noFill/>
          </a:ln>
        </p:spPr>
      </p:pic>
      <p:pic>
        <p:nvPicPr>
          <p:cNvPr descr="image.png" id="129" name="Google Shape;129;p16"/>
          <p:cNvPicPr preferRelativeResize="0"/>
          <p:nvPr/>
        </p:nvPicPr>
        <p:blipFill rotWithShape="1">
          <a:blip r:embed="rId6">
            <a:alphaModFix/>
          </a:blip>
          <a:srcRect b="0" l="0" r="0" t="0"/>
          <a:stretch/>
        </p:blipFill>
        <p:spPr>
          <a:xfrm>
            <a:off x="571500" y="3541216"/>
            <a:ext cx="200025" cy="247650"/>
          </a:xfrm>
          <a:prstGeom prst="rect">
            <a:avLst/>
          </a:prstGeom>
          <a:noFill/>
          <a:ln>
            <a:noFill/>
          </a:ln>
        </p:spPr>
      </p:pic>
      <p:pic>
        <p:nvPicPr>
          <p:cNvPr descr="image.png" id="130" name="Google Shape;130;p16"/>
          <p:cNvPicPr preferRelativeResize="0"/>
          <p:nvPr/>
        </p:nvPicPr>
        <p:blipFill rotWithShape="1">
          <a:blip r:embed="rId6">
            <a:alphaModFix/>
          </a:blip>
          <a:srcRect b="0" l="0" r="0" t="0"/>
          <a:stretch/>
        </p:blipFill>
        <p:spPr>
          <a:xfrm>
            <a:off x="571500" y="4449663"/>
            <a:ext cx="200025" cy="247650"/>
          </a:xfrm>
          <a:prstGeom prst="rect">
            <a:avLst/>
          </a:prstGeom>
          <a:noFill/>
          <a:ln>
            <a:noFill/>
          </a:ln>
        </p:spPr>
      </p:pic>
      <p:pic>
        <p:nvPicPr>
          <p:cNvPr descr="image.png" id="131" name="Google Shape;131;p16"/>
          <p:cNvPicPr preferRelativeResize="0"/>
          <p:nvPr/>
        </p:nvPicPr>
        <p:blipFill rotWithShape="1">
          <a:blip r:embed="rId6">
            <a:alphaModFix/>
          </a:blip>
          <a:srcRect b="0" l="0" r="0" t="0"/>
          <a:stretch/>
        </p:blipFill>
        <p:spPr>
          <a:xfrm>
            <a:off x="571500" y="5358110"/>
            <a:ext cx="200025" cy="247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5" name="Shape 135"/>
        <p:cNvGrpSpPr/>
        <p:nvPr/>
      </p:nvGrpSpPr>
      <p:grpSpPr>
        <a:xfrm>
          <a:off x="0" y="0"/>
          <a:ext cx="0" cy="0"/>
          <a:chOff x="0" y="0"/>
          <a:chExt cx="0" cy="0"/>
        </a:xfrm>
      </p:grpSpPr>
      <p:pic>
        <p:nvPicPr>
          <p:cNvPr descr="image.png" id="136" name="Google Shape;136;p1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7" name="Google Shape;137;p17"/>
          <p:cNvSpPr txBox="1"/>
          <p:nvPr/>
        </p:nvSpPr>
        <p:spPr>
          <a:xfrm>
            <a:off x="1000125" y="2406401"/>
            <a:ext cx="10620375"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334155"/>
                </a:solidFill>
                <a:latin typeface="Poppins"/>
                <a:ea typeface="Poppins"/>
                <a:cs typeface="Poppins"/>
                <a:sym typeface="Poppins"/>
              </a:rPr>
              <a:t>पृथक निर्वाचक मंडल:</a:t>
            </a:r>
            <a:r>
              <a:rPr b="0" i="0" lang="en-US" sz="1650" u="none" cap="none" strike="noStrike">
                <a:solidFill>
                  <a:srgbClr val="334155"/>
                </a:solidFill>
                <a:latin typeface="Poppins"/>
                <a:ea typeface="Poppins"/>
                <a:cs typeface="Poppins"/>
                <a:sym typeface="Poppins"/>
              </a:rPr>
              <a:t> गोलमेज सम्मेलनों में उन्होंने दलितों के लिए अलग प्रतिनिधित्व की मांग की, जिसके परिणामस्वरूप पूना पैक्ट हुआ।</a:t>
            </a:r>
            <a:endParaRPr/>
          </a:p>
        </p:txBody>
      </p:sp>
      <p:sp>
        <p:nvSpPr>
          <p:cNvPr id="138" name="Google Shape;138;p17"/>
          <p:cNvSpPr txBox="1"/>
          <p:nvPr/>
        </p:nvSpPr>
        <p:spPr>
          <a:xfrm>
            <a:off x="1000125" y="3314848"/>
            <a:ext cx="1062037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334155"/>
                </a:solidFill>
                <a:latin typeface="Poppins"/>
                <a:ea typeface="Poppins"/>
                <a:cs typeface="Poppins"/>
                <a:sym typeface="Poppins"/>
              </a:rPr>
              <a:t>शिक्षा और संगठन:</a:t>
            </a:r>
            <a:r>
              <a:rPr b="0" i="0" lang="en-US" sz="1650" u="none" cap="none" strike="noStrike">
                <a:solidFill>
                  <a:srgbClr val="334155"/>
                </a:solidFill>
                <a:latin typeface="Poppins"/>
                <a:ea typeface="Poppins"/>
                <a:cs typeface="Poppins"/>
                <a:sym typeface="Poppins"/>
              </a:rPr>
              <a:t> उन्होंने "शिक्षित बनो, संगठित रहो और संघर्ष करो" का नारा दिया।</a:t>
            </a:r>
            <a:endParaRPr/>
          </a:p>
        </p:txBody>
      </p:sp>
      <p:sp>
        <p:nvSpPr>
          <p:cNvPr id="139" name="Google Shape;139;p17"/>
          <p:cNvSpPr txBox="1"/>
          <p:nvPr/>
        </p:nvSpPr>
        <p:spPr>
          <a:xfrm>
            <a:off x="1000125" y="3888134"/>
            <a:ext cx="10620375"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334155"/>
                </a:solidFill>
                <a:latin typeface="Poppins"/>
                <a:ea typeface="Poppins"/>
                <a:cs typeface="Poppins"/>
                <a:sym typeface="Poppins"/>
              </a:rPr>
              <a:t>संवैधानिक सुरक्षा:</a:t>
            </a:r>
            <a:r>
              <a:rPr b="0" i="0" lang="en-US" sz="1650" u="none" cap="none" strike="noStrike">
                <a:solidFill>
                  <a:srgbClr val="334155"/>
                </a:solidFill>
                <a:latin typeface="Poppins"/>
                <a:ea typeface="Poppins"/>
                <a:cs typeface="Poppins"/>
                <a:sym typeface="Poppins"/>
              </a:rPr>
              <a:t> अनुच्छेद 17 के तहत अस्पृश्यता का उन्मूलन और आरक्षण के माध्यम से प्रतिनिधित्व सुनिश्चित किया।</a:t>
            </a:r>
            <a:endParaRPr/>
          </a:p>
        </p:txBody>
      </p:sp>
      <p:sp>
        <p:nvSpPr>
          <p:cNvPr id="140" name="Google Shape;140;p17"/>
          <p:cNvSpPr txBox="1"/>
          <p:nvPr/>
        </p:nvSpPr>
        <p:spPr>
          <a:xfrm>
            <a:off x="1000125" y="4796581"/>
            <a:ext cx="10620375" cy="670321"/>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334155"/>
                </a:solidFill>
                <a:latin typeface="Poppins"/>
                <a:ea typeface="Poppins"/>
                <a:cs typeface="Poppins"/>
                <a:sym typeface="Poppins"/>
              </a:rPr>
              <a:t>आत्म-सम्मान:</a:t>
            </a:r>
            <a:r>
              <a:rPr b="0" i="0" lang="en-US" sz="1650" u="none" cap="none" strike="noStrike">
                <a:solidFill>
                  <a:srgbClr val="334155"/>
                </a:solidFill>
                <a:latin typeface="Poppins"/>
                <a:ea typeface="Poppins"/>
                <a:cs typeface="Poppins"/>
                <a:sym typeface="Poppins"/>
              </a:rPr>
              <a:t> उन्होंने दलितों को आत्म-सम्मान के साथ जीने और अपनी गुलामी को स्वयं खत्म करने के लिए प्रेरित किया।</a:t>
            </a:r>
            <a:endParaRPr/>
          </a:p>
        </p:txBody>
      </p:sp>
      <p:sp>
        <p:nvSpPr>
          <p:cNvPr id="141" name="Google Shape;141;p17"/>
          <p:cNvSpPr txBox="1"/>
          <p:nvPr/>
        </p:nvSpPr>
        <p:spPr>
          <a:xfrm>
            <a:off x="571500" y="571500"/>
            <a:ext cx="116014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1E3A8A"/>
                </a:solidFill>
                <a:latin typeface="Yatra One"/>
                <a:ea typeface="Yatra One"/>
                <a:cs typeface="Yatra One"/>
                <a:sym typeface="Yatra One"/>
              </a:rPr>
              <a:t>दलितों और शोषितों के अधिकार</a:t>
            </a:r>
            <a:endParaRPr/>
          </a:p>
        </p:txBody>
      </p:sp>
      <p:sp>
        <p:nvSpPr>
          <p:cNvPr id="142" name="Google Shape;142;p17"/>
          <p:cNvSpPr/>
          <p:nvPr/>
        </p:nvSpPr>
        <p:spPr>
          <a:xfrm>
            <a:off x="571500" y="1262955"/>
            <a:ext cx="11049000" cy="2857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43" name="Google Shape;143;p17"/>
          <p:cNvPicPr preferRelativeResize="0"/>
          <p:nvPr/>
        </p:nvPicPr>
        <p:blipFill rotWithShape="1">
          <a:blip r:embed="rId4">
            <a:alphaModFix/>
          </a:blip>
          <a:srcRect b="0" l="0" r="0" t="0"/>
          <a:stretch/>
        </p:blipFill>
        <p:spPr>
          <a:xfrm>
            <a:off x="571500" y="2406401"/>
            <a:ext cx="200025" cy="247650"/>
          </a:xfrm>
          <a:prstGeom prst="rect">
            <a:avLst/>
          </a:prstGeom>
          <a:noFill/>
          <a:ln>
            <a:noFill/>
          </a:ln>
        </p:spPr>
      </p:pic>
      <p:pic>
        <p:nvPicPr>
          <p:cNvPr descr="image.png" id="144" name="Google Shape;144;p17"/>
          <p:cNvPicPr preferRelativeResize="0"/>
          <p:nvPr/>
        </p:nvPicPr>
        <p:blipFill rotWithShape="1">
          <a:blip r:embed="rId4">
            <a:alphaModFix/>
          </a:blip>
          <a:srcRect b="0" l="0" r="0" t="0"/>
          <a:stretch/>
        </p:blipFill>
        <p:spPr>
          <a:xfrm>
            <a:off x="571500" y="3314848"/>
            <a:ext cx="200025" cy="247650"/>
          </a:xfrm>
          <a:prstGeom prst="rect">
            <a:avLst/>
          </a:prstGeom>
          <a:noFill/>
          <a:ln>
            <a:noFill/>
          </a:ln>
        </p:spPr>
      </p:pic>
      <p:pic>
        <p:nvPicPr>
          <p:cNvPr descr="image.png" id="145" name="Google Shape;145;p17"/>
          <p:cNvPicPr preferRelativeResize="0"/>
          <p:nvPr/>
        </p:nvPicPr>
        <p:blipFill rotWithShape="1">
          <a:blip r:embed="rId4">
            <a:alphaModFix/>
          </a:blip>
          <a:srcRect b="0" l="0" r="0" t="0"/>
          <a:stretch/>
        </p:blipFill>
        <p:spPr>
          <a:xfrm>
            <a:off x="571500" y="3888134"/>
            <a:ext cx="200025" cy="247650"/>
          </a:xfrm>
          <a:prstGeom prst="rect">
            <a:avLst/>
          </a:prstGeom>
          <a:noFill/>
          <a:ln>
            <a:noFill/>
          </a:ln>
        </p:spPr>
      </p:pic>
      <p:pic>
        <p:nvPicPr>
          <p:cNvPr descr="image.png" id="146" name="Google Shape;146;p17"/>
          <p:cNvPicPr preferRelativeResize="0"/>
          <p:nvPr/>
        </p:nvPicPr>
        <p:blipFill rotWithShape="1">
          <a:blip r:embed="rId4">
            <a:alphaModFix/>
          </a:blip>
          <a:srcRect b="0" l="0" r="0" t="0"/>
          <a:stretch/>
        </p:blipFill>
        <p:spPr>
          <a:xfrm>
            <a:off x="571500" y="4796581"/>
            <a:ext cx="200025" cy="24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0" name="Shape 150"/>
        <p:cNvGrpSpPr/>
        <p:nvPr/>
      </p:nvGrpSpPr>
      <p:grpSpPr>
        <a:xfrm>
          <a:off x="0" y="0"/>
          <a:ext cx="0" cy="0"/>
          <a:chOff x="0" y="0"/>
          <a:chExt cx="0" cy="0"/>
        </a:xfrm>
      </p:grpSpPr>
      <p:pic>
        <p:nvPicPr>
          <p:cNvPr descr="image.png" id="151" name="Google Shape;151;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52" name="Google Shape;152;p18"/>
          <p:cNvPicPr preferRelativeResize="0"/>
          <p:nvPr/>
        </p:nvPicPr>
        <p:blipFill rotWithShape="1">
          <a:blip r:embed="rId4">
            <a:alphaModFix/>
          </a:blip>
          <a:srcRect b="0" l="0" r="0" t="0"/>
          <a:stretch/>
        </p:blipFill>
        <p:spPr>
          <a:xfrm>
            <a:off x="571500" y="2257425"/>
            <a:ext cx="3492549" cy="3444180"/>
          </a:xfrm>
          <a:prstGeom prst="rect">
            <a:avLst/>
          </a:prstGeom>
          <a:noFill/>
          <a:ln>
            <a:noFill/>
          </a:ln>
        </p:spPr>
      </p:pic>
      <p:pic>
        <p:nvPicPr>
          <p:cNvPr descr="image.png" id="153" name="Google Shape;153;p18"/>
          <p:cNvPicPr preferRelativeResize="0"/>
          <p:nvPr/>
        </p:nvPicPr>
        <p:blipFill rotWithShape="1">
          <a:blip r:embed="rId5">
            <a:alphaModFix/>
          </a:blip>
          <a:srcRect b="0" l="0" r="0" t="0"/>
          <a:stretch/>
        </p:blipFill>
        <p:spPr>
          <a:xfrm>
            <a:off x="4349799" y="2257425"/>
            <a:ext cx="3492549" cy="3444180"/>
          </a:xfrm>
          <a:prstGeom prst="rect">
            <a:avLst/>
          </a:prstGeom>
          <a:noFill/>
          <a:ln>
            <a:noFill/>
          </a:ln>
        </p:spPr>
      </p:pic>
      <p:pic>
        <p:nvPicPr>
          <p:cNvPr descr="image.png" id="154" name="Google Shape;154;p18"/>
          <p:cNvPicPr preferRelativeResize="0"/>
          <p:nvPr/>
        </p:nvPicPr>
        <p:blipFill rotWithShape="1">
          <a:blip r:embed="rId6">
            <a:alphaModFix/>
          </a:blip>
          <a:srcRect b="0" l="0" r="0" t="0"/>
          <a:stretch/>
        </p:blipFill>
        <p:spPr>
          <a:xfrm>
            <a:off x="8128099" y="2257425"/>
            <a:ext cx="3492549" cy="3444180"/>
          </a:xfrm>
          <a:prstGeom prst="rect">
            <a:avLst/>
          </a:prstGeom>
          <a:noFill/>
          <a:ln>
            <a:noFill/>
          </a:ln>
        </p:spPr>
      </p:pic>
      <p:sp>
        <p:nvSpPr>
          <p:cNvPr id="155" name="Google Shape;155;p18"/>
          <p:cNvSpPr txBox="1"/>
          <p:nvPr/>
        </p:nvSpPr>
        <p:spPr>
          <a:xfrm>
            <a:off x="784223" y="3352800"/>
            <a:ext cx="3067102"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1E40AF"/>
                </a:solidFill>
                <a:latin typeface="Yatra One"/>
                <a:ea typeface="Yatra One"/>
                <a:cs typeface="Yatra One"/>
                <a:sym typeface="Yatra One"/>
              </a:rPr>
              <a:t>उद्योगों का राष्ट्रीयकरण</a:t>
            </a:r>
            <a:endParaRPr/>
          </a:p>
        </p:txBody>
      </p:sp>
      <p:sp>
        <p:nvSpPr>
          <p:cNvPr id="156" name="Google Shape;156;p18"/>
          <p:cNvSpPr txBox="1"/>
          <p:nvPr/>
        </p:nvSpPr>
        <p:spPr>
          <a:xfrm>
            <a:off x="857250" y="4006155"/>
            <a:ext cx="292104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प्रमुख और बुनियादी उद्योगों का स्वामित्व राज्य के पास होना चाहिए ताकि धन का समान वितरण हो सके।</a:t>
            </a:r>
            <a:endParaRPr/>
          </a:p>
        </p:txBody>
      </p:sp>
      <p:sp>
        <p:nvSpPr>
          <p:cNvPr id="157" name="Google Shape;157;p18"/>
          <p:cNvSpPr txBox="1"/>
          <p:nvPr/>
        </p:nvSpPr>
        <p:spPr>
          <a:xfrm>
            <a:off x="4562523" y="3352800"/>
            <a:ext cx="3067102"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1E40AF"/>
                </a:solidFill>
                <a:latin typeface="Yatra One"/>
                <a:ea typeface="Yatra One"/>
                <a:cs typeface="Yatra One"/>
                <a:sym typeface="Yatra One"/>
              </a:rPr>
              <a:t>कृषि सुधार</a:t>
            </a:r>
            <a:endParaRPr/>
          </a:p>
        </p:txBody>
      </p:sp>
      <p:sp>
        <p:nvSpPr>
          <p:cNvPr id="158" name="Google Shape;158;p18"/>
          <p:cNvSpPr txBox="1"/>
          <p:nvPr/>
        </p:nvSpPr>
        <p:spPr>
          <a:xfrm>
            <a:off x="4635549" y="4006155"/>
            <a:ext cx="2921049" cy="9144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कृषि को राज्य उद्योग माना जाए और भूमि का सामूहिकरण (Collectivization) किया जाए।</a:t>
            </a:r>
            <a:endParaRPr/>
          </a:p>
        </p:txBody>
      </p:sp>
      <p:sp>
        <p:nvSpPr>
          <p:cNvPr id="159" name="Google Shape;159;p18"/>
          <p:cNvSpPr txBox="1"/>
          <p:nvPr/>
        </p:nvSpPr>
        <p:spPr>
          <a:xfrm>
            <a:off x="8340822" y="3352800"/>
            <a:ext cx="3067102" cy="3199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1E40AF"/>
                </a:solidFill>
                <a:latin typeface="Yatra One"/>
                <a:ea typeface="Yatra One"/>
                <a:cs typeface="Yatra One"/>
                <a:sym typeface="Yatra One"/>
              </a:rPr>
              <a:t>बीमा एकाधिकार</a:t>
            </a:r>
            <a:endParaRPr/>
          </a:p>
        </p:txBody>
      </p:sp>
      <p:sp>
        <p:nvSpPr>
          <p:cNvPr id="160" name="Google Shape;160;p18"/>
          <p:cNvSpPr txBox="1"/>
          <p:nvPr/>
        </p:nvSpPr>
        <p:spPr>
          <a:xfrm>
            <a:off x="8413849" y="4006155"/>
            <a:ext cx="2921049" cy="9144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बीमा क्षेत्र पर राज्य का एकाधिकार होना चाहिए ताकि नागरिकों को आर्थिक सुरक्षा मिल सके।</a:t>
            </a:r>
            <a:endParaRPr/>
          </a:p>
        </p:txBody>
      </p:sp>
      <p:pic>
        <p:nvPicPr>
          <p:cNvPr descr="image.png" id="161" name="Google Shape;161;p18"/>
          <p:cNvPicPr preferRelativeResize="0"/>
          <p:nvPr/>
        </p:nvPicPr>
        <p:blipFill rotWithShape="1">
          <a:blip r:embed="rId7">
            <a:alphaModFix/>
          </a:blip>
          <a:srcRect b="0" l="0" r="0" t="0"/>
          <a:stretch/>
        </p:blipFill>
        <p:spPr>
          <a:xfrm>
            <a:off x="2103387" y="2676525"/>
            <a:ext cx="428625" cy="381000"/>
          </a:xfrm>
          <a:prstGeom prst="rect">
            <a:avLst/>
          </a:prstGeom>
          <a:noFill/>
          <a:ln>
            <a:noFill/>
          </a:ln>
        </p:spPr>
      </p:pic>
      <p:pic>
        <p:nvPicPr>
          <p:cNvPr descr="image.png" id="162" name="Google Shape;162;p18"/>
          <p:cNvPicPr preferRelativeResize="0"/>
          <p:nvPr/>
        </p:nvPicPr>
        <p:blipFill rotWithShape="1">
          <a:blip r:embed="rId8">
            <a:alphaModFix/>
          </a:blip>
          <a:srcRect b="0" l="0" r="0" t="0"/>
          <a:stretch/>
        </p:blipFill>
        <p:spPr>
          <a:xfrm>
            <a:off x="5857875" y="2676525"/>
            <a:ext cx="476250" cy="381000"/>
          </a:xfrm>
          <a:prstGeom prst="rect">
            <a:avLst/>
          </a:prstGeom>
          <a:noFill/>
          <a:ln>
            <a:noFill/>
          </a:ln>
        </p:spPr>
      </p:pic>
      <p:pic>
        <p:nvPicPr>
          <p:cNvPr descr="image.png" id="163" name="Google Shape;163;p18"/>
          <p:cNvPicPr preferRelativeResize="0"/>
          <p:nvPr/>
        </p:nvPicPr>
        <p:blipFill rotWithShape="1">
          <a:blip r:embed="rId9">
            <a:alphaModFix/>
          </a:blip>
          <a:srcRect b="0" l="0" r="0" t="0"/>
          <a:stretch/>
        </p:blipFill>
        <p:spPr>
          <a:xfrm>
            <a:off x="9683799" y="2676525"/>
            <a:ext cx="381000" cy="381000"/>
          </a:xfrm>
          <a:prstGeom prst="rect">
            <a:avLst/>
          </a:prstGeom>
          <a:noFill/>
          <a:ln>
            <a:noFill/>
          </a:ln>
        </p:spPr>
      </p:pic>
      <p:sp>
        <p:nvSpPr>
          <p:cNvPr id="164" name="Google Shape;164;p18"/>
          <p:cNvSpPr txBox="1"/>
          <p:nvPr/>
        </p:nvSpPr>
        <p:spPr>
          <a:xfrm>
            <a:off x="571500" y="571500"/>
            <a:ext cx="116014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1E3A8A"/>
                </a:solidFill>
                <a:latin typeface="Yatra One"/>
                <a:ea typeface="Yatra One"/>
                <a:cs typeface="Yatra One"/>
                <a:sym typeface="Yatra One"/>
              </a:rPr>
              <a:t>राज्य समाजवाद (State Socialism)</a:t>
            </a:r>
            <a:endParaRPr/>
          </a:p>
        </p:txBody>
      </p:sp>
      <p:sp>
        <p:nvSpPr>
          <p:cNvPr id="165" name="Google Shape;165;p18"/>
          <p:cNvSpPr/>
          <p:nvPr/>
        </p:nvSpPr>
        <p:spPr>
          <a:xfrm>
            <a:off x="571500" y="1262955"/>
            <a:ext cx="11049000" cy="2857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9" name="Shape 169"/>
        <p:cNvGrpSpPr/>
        <p:nvPr/>
      </p:nvGrpSpPr>
      <p:grpSpPr>
        <a:xfrm>
          <a:off x="0" y="0"/>
          <a:ext cx="0" cy="0"/>
          <a:chOff x="0" y="0"/>
          <a:chExt cx="0" cy="0"/>
        </a:xfrm>
      </p:grpSpPr>
      <p:pic>
        <p:nvPicPr>
          <p:cNvPr descr="image.png" id="170" name="Google Shape;170;p19"/>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71" name="Google Shape;171;p19"/>
          <p:cNvPicPr preferRelativeResize="0"/>
          <p:nvPr/>
        </p:nvPicPr>
        <p:blipFill rotWithShape="1">
          <a:blip r:embed="rId4">
            <a:alphaModFix/>
          </a:blip>
          <a:srcRect b="0" l="0" r="0" t="0"/>
          <a:stretch/>
        </p:blipFill>
        <p:spPr>
          <a:xfrm>
            <a:off x="1524000" y="1672530"/>
            <a:ext cx="3333750" cy="3333750"/>
          </a:xfrm>
          <a:prstGeom prst="rect">
            <a:avLst/>
          </a:prstGeom>
          <a:noFill/>
          <a:ln>
            <a:noFill/>
          </a:ln>
        </p:spPr>
      </p:pic>
      <p:sp>
        <p:nvSpPr>
          <p:cNvPr id="172" name="Google Shape;172;p19"/>
          <p:cNvSpPr txBox="1"/>
          <p:nvPr/>
        </p:nvSpPr>
        <p:spPr>
          <a:xfrm>
            <a:off x="6381750" y="1672530"/>
            <a:ext cx="5500687"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40AF"/>
                </a:solidFill>
                <a:latin typeface="Yatra One"/>
                <a:ea typeface="Yatra One"/>
                <a:cs typeface="Yatra One"/>
                <a:sym typeface="Yatra One"/>
              </a:rPr>
              <a:t>हिंदू कोड बिल</a:t>
            </a:r>
            <a:endParaRPr/>
          </a:p>
        </p:txBody>
      </p:sp>
      <p:sp>
        <p:nvSpPr>
          <p:cNvPr id="173" name="Google Shape;173;p19"/>
          <p:cNvSpPr txBox="1"/>
          <p:nvPr/>
        </p:nvSpPr>
        <p:spPr>
          <a:xfrm>
            <a:off x="6381750" y="2183010"/>
            <a:ext cx="5238750" cy="15240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डॉ. अंबेडकर ने महिलाओं को संपत्ति में अधिकार, तलाक का अधिकार और गोद लेने का अधिकार देने के लिए 'हिंदू कोड बिल' का मसौदा तैयार किया। उनका मानना था कि किसी समाज की प्रगति वहां की महिलाओं की प्रगति से मापी जानी चाहिए।</a:t>
            </a:r>
            <a:endParaRPr/>
          </a:p>
        </p:txBody>
      </p:sp>
      <p:pic>
        <p:nvPicPr>
          <p:cNvPr descr="image.png" id="174" name="Google Shape;174;p19"/>
          <p:cNvPicPr preferRelativeResize="0"/>
          <p:nvPr/>
        </p:nvPicPr>
        <p:blipFill rotWithShape="1">
          <a:blip r:embed="rId5">
            <a:alphaModFix/>
          </a:blip>
          <a:srcRect b="0" l="0" r="0" t="0"/>
          <a:stretch/>
        </p:blipFill>
        <p:spPr>
          <a:xfrm>
            <a:off x="1600200" y="1748730"/>
            <a:ext cx="2733675" cy="238125"/>
          </a:xfrm>
          <a:prstGeom prst="rect">
            <a:avLst/>
          </a:prstGeom>
          <a:noFill/>
          <a:ln>
            <a:noFill/>
          </a:ln>
        </p:spPr>
      </p:pic>
      <p:sp>
        <p:nvSpPr>
          <p:cNvPr id="175" name="Google Shape;175;p19"/>
          <p:cNvSpPr txBox="1"/>
          <p:nvPr/>
        </p:nvSpPr>
        <p:spPr>
          <a:xfrm>
            <a:off x="571500" y="571500"/>
            <a:ext cx="116014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1E3A8A"/>
                </a:solidFill>
                <a:latin typeface="Yatra One"/>
                <a:ea typeface="Yatra One"/>
                <a:cs typeface="Yatra One"/>
                <a:sym typeface="Yatra One"/>
              </a:rPr>
              <a:t>महिला सशक्तिकरण</a:t>
            </a:r>
            <a:endParaRPr/>
          </a:p>
        </p:txBody>
      </p:sp>
      <p:sp>
        <p:nvSpPr>
          <p:cNvPr id="176" name="Google Shape;176;p19"/>
          <p:cNvSpPr/>
          <p:nvPr/>
        </p:nvSpPr>
        <p:spPr>
          <a:xfrm>
            <a:off x="571500" y="1262955"/>
            <a:ext cx="11049000" cy="2857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E3A8A"/>
        </a:solidFill>
      </p:bgPr>
    </p:bg>
    <p:spTree>
      <p:nvGrpSpPr>
        <p:cNvPr id="180" name="Shape 180"/>
        <p:cNvGrpSpPr/>
        <p:nvPr/>
      </p:nvGrpSpPr>
      <p:grpSpPr>
        <a:xfrm>
          <a:off x="0" y="0"/>
          <a:ext cx="0" cy="0"/>
          <a:chOff x="0" y="0"/>
          <a:chExt cx="0" cy="0"/>
        </a:xfrm>
      </p:grpSpPr>
      <p:pic>
        <p:nvPicPr>
          <p:cNvPr descr="image.png" id="181" name="Google Shape;181;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2" name="Google Shape;182;p20"/>
          <p:cNvSpPr txBox="1"/>
          <p:nvPr/>
        </p:nvSpPr>
        <p:spPr>
          <a:xfrm>
            <a:off x="571500" y="1518344"/>
            <a:ext cx="52006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F8FAFC"/>
                </a:solidFill>
                <a:latin typeface="Yatra One"/>
                <a:ea typeface="Yatra One"/>
                <a:cs typeface="Yatra One"/>
                <a:sym typeface="Yatra One"/>
              </a:rPr>
              <a:t>धर्म और रूपांतरण</a:t>
            </a:r>
            <a:endParaRPr/>
          </a:p>
        </p:txBody>
      </p:sp>
      <p:sp>
        <p:nvSpPr>
          <p:cNvPr id="183" name="Google Shape;183;p20"/>
          <p:cNvSpPr/>
          <p:nvPr/>
        </p:nvSpPr>
        <p:spPr>
          <a:xfrm>
            <a:off x="571500" y="2209800"/>
            <a:ext cx="4953000" cy="28575"/>
          </a:xfrm>
          <a:prstGeom prst="rect">
            <a:avLst/>
          </a:prstGeom>
          <a:solidFill>
            <a:srgbClr val="3B82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pic>
        <p:nvPicPr>
          <p:cNvPr descr="image.png" id="184" name="Google Shape;184;p20"/>
          <p:cNvPicPr preferRelativeResize="0"/>
          <p:nvPr/>
        </p:nvPicPr>
        <p:blipFill rotWithShape="1">
          <a:blip r:embed="rId4">
            <a:alphaModFix/>
          </a:blip>
          <a:srcRect b="0" l="0" r="0" t="0"/>
          <a:stretch/>
        </p:blipFill>
        <p:spPr>
          <a:xfrm>
            <a:off x="6096000" y="0"/>
            <a:ext cx="6096000" cy="6858000"/>
          </a:xfrm>
          <a:prstGeom prst="rect">
            <a:avLst/>
          </a:prstGeom>
          <a:noFill/>
          <a:ln>
            <a:noFill/>
          </a:ln>
        </p:spPr>
      </p:pic>
      <p:sp>
        <p:nvSpPr>
          <p:cNvPr id="185" name="Google Shape;185;p20"/>
          <p:cNvSpPr txBox="1"/>
          <p:nvPr/>
        </p:nvSpPr>
        <p:spPr>
          <a:xfrm>
            <a:off x="571500" y="2619375"/>
            <a:ext cx="5200650"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F8FAFC"/>
                </a:solidFill>
                <a:latin typeface="Yatra One"/>
                <a:ea typeface="Yatra One"/>
                <a:cs typeface="Yatra One"/>
                <a:sym typeface="Yatra One"/>
              </a:rPr>
              <a:t>बौद्ध धर्म की ओर</a:t>
            </a:r>
            <a:endParaRPr/>
          </a:p>
        </p:txBody>
      </p:sp>
      <p:sp>
        <p:nvSpPr>
          <p:cNvPr id="186" name="Google Shape;186;p20"/>
          <p:cNvSpPr txBox="1"/>
          <p:nvPr/>
        </p:nvSpPr>
        <p:spPr>
          <a:xfrm>
            <a:off x="571500" y="3129855"/>
            <a:ext cx="495300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F8FAFC"/>
                </a:solidFill>
                <a:latin typeface="Poppins"/>
                <a:ea typeface="Poppins"/>
                <a:cs typeface="Poppins"/>
                <a:sym typeface="Poppins"/>
              </a:rPr>
              <a:t>अंबेडकर ने घोषणा की थी, "मैं एक हिंदू के रूप में पैदा हुआ, लेकिन मैं एक हिंदू के रूप में नहीं मरूंगा।"</a:t>
            </a:r>
            <a:endParaRPr/>
          </a:p>
        </p:txBody>
      </p:sp>
      <p:sp>
        <p:nvSpPr>
          <p:cNvPr id="187" name="Google Shape;187;p20"/>
          <p:cNvSpPr txBox="1"/>
          <p:nvPr/>
        </p:nvSpPr>
        <p:spPr>
          <a:xfrm>
            <a:off x="571500" y="3929955"/>
            <a:ext cx="4953000" cy="121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F8FAFC"/>
                </a:solidFill>
                <a:latin typeface="Poppins"/>
                <a:ea typeface="Poppins"/>
                <a:cs typeface="Poppins"/>
                <a:sym typeface="Poppins"/>
              </a:rPr>
              <a:t>1956 में, उन्होंने नागपुर में अपने अनुयायियों के साथ बौद्ध धर्म अपनाया। उन्होंने बुद्ध के 'स्वतंत्रता, समानता और बंधुत्व' के संदेश को चुना, जो जाति-विहीन समाज का आधार है।</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1" name="Shape 191"/>
        <p:cNvGrpSpPr/>
        <p:nvPr/>
      </p:nvGrpSpPr>
      <p:grpSpPr>
        <a:xfrm>
          <a:off x="0" y="0"/>
          <a:ext cx="0" cy="0"/>
          <a:chOff x="0" y="0"/>
          <a:chExt cx="0" cy="0"/>
        </a:xfrm>
      </p:grpSpPr>
      <p:pic>
        <p:nvPicPr>
          <p:cNvPr descr="image.png" id="192" name="Google Shape;192;p21"/>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93" name="Google Shape;193;p21"/>
          <p:cNvPicPr preferRelativeResize="0"/>
          <p:nvPr/>
        </p:nvPicPr>
        <p:blipFill rotWithShape="1">
          <a:blip r:embed="rId4">
            <a:alphaModFix/>
          </a:blip>
          <a:srcRect b="0" l="0" r="0" t="0"/>
          <a:stretch/>
        </p:blipFill>
        <p:spPr>
          <a:xfrm>
            <a:off x="571500" y="1672530"/>
            <a:ext cx="5238750" cy="4613969"/>
          </a:xfrm>
          <a:prstGeom prst="rect">
            <a:avLst/>
          </a:prstGeom>
          <a:noFill/>
          <a:ln>
            <a:noFill/>
          </a:ln>
        </p:spPr>
      </p:pic>
      <p:pic>
        <p:nvPicPr>
          <p:cNvPr descr="image.png" id="194" name="Google Shape;194;p21"/>
          <p:cNvPicPr preferRelativeResize="0"/>
          <p:nvPr/>
        </p:nvPicPr>
        <p:blipFill rotWithShape="1">
          <a:blip r:embed="rId4">
            <a:alphaModFix/>
          </a:blip>
          <a:srcRect b="0" l="0" r="0" t="0"/>
          <a:stretch/>
        </p:blipFill>
        <p:spPr>
          <a:xfrm>
            <a:off x="6381750" y="1672530"/>
            <a:ext cx="5238750" cy="4613969"/>
          </a:xfrm>
          <a:prstGeom prst="rect">
            <a:avLst/>
          </a:prstGeom>
          <a:noFill/>
          <a:ln>
            <a:noFill/>
          </a:ln>
        </p:spPr>
      </p:pic>
      <p:sp>
        <p:nvSpPr>
          <p:cNvPr id="195" name="Google Shape;195;p21"/>
          <p:cNvSpPr txBox="1"/>
          <p:nvPr/>
        </p:nvSpPr>
        <p:spPr>
          <a:xfrm>
            <a:off x="1000125" y="2053530"/>
            <a:ext cx="465058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40AF"/>
                </a:solidFill>
                <a:latin typeface="Yatra One"/>
                <a:ea typeface="Yatra One"/>
                <a:cs typeface="Yatra One"/>
                <a:sym typeface="Yatra One"/>
              </a:rPr>
              <a:t>प्रबुद्ध राष्ट्रवाद</a:t>
            </a:r>
            <a:endParaRPr/>
          </a:p>
        </p:txBody>
      </p:sp>
      <p:sp>
        <p:nvSpPr>
          <p:cNvPr id="196" name="Google Shape;196;p21"/>
          <p:cNvSpPr txBox="1"/>
          <p:nvPr/>
        </p:nvSpPr>
        <p:spPr>
          <a:xfrm>
            <a:off x="1000125" y="2564010"/>
            <a:ext cx="442912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उनका राष्ट्रवाद केवल ब्रिटिश राज से मुक्ति तक सीमित नहीं था। वे चाहते थे कि भारत सामाजिक और मनोवैज्ञानिक रूप से एक राष्ट्र बने।</a:t>
            </a:r>
            <a:endParaRPr/>
          </a:p>
        </p:txBody>
      </p:sp>
      <p:sp>
        <p:nvSpPr>
          <p:cNvPr id="197" name="Google Shape;197;p21"/>
          <p:cNvSpPr txBox="1"/>
          <p:nvPr/>
        </p:nvSpPr>
        <p:spPr>
          <a:xfrm>
            <a:off x="6810375" y="2053530"/>
            <a:ext cx="4650581" cy="31998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2100" u="none" cap="none" strike="noStrike">
                <a:solidFill>
                  <a:srgbClr val="1E40AF"/>
                </a:solidFill>
                <a:latin typeface="Yatra One"/>
                <a:ea typeface="Yatra One"/>
                <a:cs typeface="Yatra One"/>
                <a:sym typeface="Yatra One"/>
              </a:rPr>
              <a:t>सामाजिक समरसता</a:t>
            </a:r>
            <a:endParaRPr/>
          </a:p>
        </p:txBody>
      </p:sp>
      <p:sp>
        <p:nvSpPr>
          <p:cNvPr id="198" name="Google Shape;198;p21"/>
          <p:cNvSpPr txBox="1"/>
          <p:nvPr/>
        </p:nvSpPr>
        <p:spPr>
          <a:xfrm>
            <a:off x="6810375" y="2564010"/>
            <a:ext cx="4429125" cy="12192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4155"/>
                </a:solidFill>
                <a:latin typeface="Poppins"/>
                <a:ea typeface="Poppins"/>
                <a:cs typeface="Poppins"/>
                <a:sym typeface="Poppins"/>
              </a:rPr>
              <a:t>उन्होंने कहा, "राष्ट्रीयता एक सामाजिक भावना है।" जाति व्यवस्था राष्ट्रवाद की विरोधी है क्योंकि यह अलगाव पैदा करती है। सच्चा राष्ट्रवाद सामाजिक भाईचारे (Fraternity) पर आधारित होता है।</a:t>
            </a:r>
            <a:endParaRPr/>
          </a:p>
        </p:txBody>
      </p:sp>
      <p:sp>
        <p:nvSpPr>
          <p:cNvPr id="199" name="Google Shape;199;p21"/>
          <p:cNvSpPr txBox="1"/>
          <p:nvPr/>
        </p:nvSpPr>
        <p:spPr>
          <a:xfrm>
            <a:off x="571500" y="571500"/>
            <a:ext cx="11601450" cy="57715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600" u="none" cap="none" strike="noStrike">
                <a:solidFill>
                  <a:srgbClr val="1E3A8A"/>
                </a:solidFill>
                <a:latin typeface="Yatra One"/>
                <a:ea typeface="Yatra One"/>
                <a:cs typeface="Yatra One"/>
                <a:sym typeface="Yatra One"/>
              </a:rPr>
              <a:t>राष्ट्रवाद पर विचार</a:t>
            </a:r>
            <a:endParaRPr/>
          </a:p>
        </p:txBody>
      </p:sp>
      <p:sp>
        <p:nvSpPr>
          <p:cNvPr id="200" name="Google Shape;200;p21"/>
          <p:cNvSpPr/>
          <p:nvPr/>
        </p:nvSpPr>
        <p:spPr>
          <a:xfrm>
            <a:off x="571500" y="1262955"/>
            <a:ext cx="11049000" cy="2857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